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Poppins" panose="00000500000000000000" pitchFamily="2" charset="0"/>
      <p:regular r:id="rId50"/>
      <p:bold r:id="rId51"/>
      <p:italic r:id="rId52"/>
      <p:boldItalic r:id="rId53"/>
    </p:embeddedFont>
    <p:embeddedFont>
      <p:font typeface="Rasa" panose="020B060402020202020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ayC3TvX7JTYrqLmXmWkl/olFg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39" y="11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1" name="Google Shape;76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1" name="Google Shape;821;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9" name="Google Shape;839;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7" name="Google Shape;857;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1" name="Google Shape;921;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5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5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5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5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7"/>
          <p:cNvSpPr>
            <a:spLocks noGrp="1"/>
          </p:cNvSpPr>
          <p:nvPr>
            <p:ph type="pic" idx="2"/>
          </p:nvPr>
        </p:nvSpPr>
        <p:spPr>
          <a:xfrm>
            <a:off x="1792288" y="612775"/>
            <a:ext cx="5486400" cy="4114800"/>
          </a:xfrm>
          <a:prstGeom prst="rect">
            <a:avLst/>
          </a:prstGeom>
          <a:noFill/>
          <a:ln>
            <a:noFill/>
          </a:ln>
        </p:spPr>
      </p:sp>
      <p:sp>
        <p:nvSpPr>
          <p:cNvPr id="64" name="Google Shape;64;p5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jp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85" name="Google Shape;85;p1"/>
          <p:cNvSpPr/>
          <p:nvPr/>
        </p:nvSpPr>
        <p:spPr>
          <a:xfrm rot="-2700000">
            <a:off x="14258616" y="909762"/>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86" name="Google Shape;86;p1"/>
          <p:cNvSpPr/>
          <p:nvPr/>
        </p:nvSpPr>
        <p:spPr>
          <a:xfrm rot="-2700000">
            <a:off x="9675855" y="-3819351"/>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87" name="Google Shape;87;p1"/>
          <p:cNvSpPr/>
          <p:nvPr/>
        </p:nvSpPr>
        <p:spPr>
          <a:xfrm rot="-2700000">
            <a:off x="11686093" y="7084255"/>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88" name="Google Shape;88;p1"/>
          <p:cNvSpPr/>
          <p:nvPr/>
        </p:nvSpPr>
        <p:spPr>
          <a:xfrm rot="-2700000">
            <a:off x="10560170" y="4178397"/>
            <a:ext cx="4139247" cy="4139247"/>
          </a:xfrm>
          <a:custGeom>
            <a:avLst/>
            <a:gdLst/>
            <a:ahLst/>
            <a:cxnLst/>
            <a:rect l="l" t="t" r="r" b="b"/>
            <a:pathLst>
              <a:path w="4139247" h="4139247" extrusionOk="0">
                <a:moveTo>
                  <a:pt x="0" y="0"/>
                </a:moveTo>
                <a:lnTo>
                  <a:pt x="4139247" y="0"/>
                </a:lnTo>
                <a:lnTo>
                  <a:pt x="4139247" y="4139247"/>
                </a:lnTo>
                <a:lnTo>
                  <a:pt x="0" y="4139247"/>
                </a:lnTo>
                <a:lnTo>
                  <a:pt x="0" y="0"/>
                </a:lnTo>
                <a:close/>
              </a:path>
            </a:pathLst>
          </a:custGeom>
          <a:blipFill rotWithShape="1">
            <a:blip r:embed="rId4">
              <a:alphaModFix amt="56000"/>
            </a:blip>
            <a:stretch>
              <a:fillRect/>
            </a:stretch>
          </a:blipFill>
          <a:ln>
            <a:noFill/>
          </a:ln>
        </p:spPr>
      </p:sp>
      <p:grpSp>
        <p:nvGrpSpPr>
          <p:cNvPr id="89" name="Google Shape;89;p1"/>
          <p:cNvGrpSpPr/>
          <p:nvPr/>
        </p:nvGrpSpPr>
        <p:grpSpPr>
          <a:xfrm>
            <a:off x="9106489" y="-4838965"/>
            <a:ext cx="8827001" cy="8827001"/>
            <a:chOff x="0" y="0"/>
            <a:chExt cx="812800" cy="812800"/>
          </a:xfrm>
        </p:grpSpPr>
        <p:sp>
          <p:nvSpPr>
            <p:cNvPr id="90" name="Google Shape;90;p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1" name="Google Shape;91;p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
          <p:cNvGrpSpPr/>
          <p:nvPr/>
        </p:nvGrpSpPr>
        <p:grpSpPr>
          <a:xfrm>
            <a:off x="11061840" y="6526642"/>
            <a:ext cx="8827001" cy="8827001"/>
            <a:chOff x="0" y="0"/>
            <a:chExt cx="812800" cy="812800"/>
          </a:xfrm>
        </p:grpSpPr>
        <p:sp>
          <p:nvSpPr>
            <p:cNvPr id="93" name="Google Shape;93;p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4" name="Google Shape;94;p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p:nvPr/>
        </p:nvSpPr>
        <p:spPr>
          <a:xfrm flipH="1">
            <a:off x="12420448" y="5955696"/>
            <a:ext cx="8799304" cy="7039443"/>
          </a:xfrm>
          <a:custGeom>
            <a:avLst/>
            <a:gdLst/>
            <a:ahLst/>
            <a:cxnLst/>
            <a:rect l="l" t="t" r="r" b="b"/>
            <a:pathLst>
              <a:path w="8799304" h="7039443" extrusionOk="0">
                <a:moveTo>
                  <a:pt x="8799304" y="0"/>
                </a:moveTo>
                <a:lnTo>
                  <a:pt x="0" y="0"/>
                </a:lnTo>
                <a:lnTo>
                  <a:pt x="0" y="7039443"/>
                </a:lnTo>
                <a:lnTo>
                  <a:pt x="8799304" y="7039443"/>
                </a:lnTo>
                <a:lnTo>
                  <a:pt x="8799304" y="0"/>
                </a:lnTo>
                <a:close/>
              </a:path>
            </a:pathLst>
          </a:custGeom>
          <a:blipFill rotWithShape="1">
            <a:blip r:embed="rId5">
              <a:alphaModFix/>
            </a:blip>
            <a:stretch>
              <a:fillRect/>
            </a:stretch>
          </a:blipFill>
          <a:ln>
            <a:noFill/>
          </a:ln>
        </p:spPr>
      </p:sp>
      <p:sp>
        <p:nvSpPr>
          <p:cNvPr id="96" name="Google Shape;96;p1"/>
          <p:cNvSpPr/>
          <p:nvPr/>
        </p:nvSpPr>
        <p:spPr>
          <a:xfrm rot="-10736312">
            <a:off x="11781924" y="-377432"/>
            <a:ext cx="8799304" cy="7039443"/>
          </a:xfrm>
          <a:custGeom>
            <a:avLst/>
            <a:gdLst/>
            <a:ahLst/>
            <a:cxnLst/>
            <a:rect l="l" t="t" r="r" b="b"/>
            <a:pathLst>
              <a:path w="8799304" h="7039443" extrusionOk="0">
                <a:moveTo>
                  <a:pt x="0" y="0"/>
                </a:moveTo>
                <a:lnTo>
                  <a:pt x="8799304" y="0"/>
                </a:lnTo>
                <a:lnTo>
                  <a:pt x="8799304" y="7039443"/>
                </a:lnTo>
                <a:lnTo>
                  <a:pt x="0" y="7039443"/>
                </a:lnTo>
                <a:lnTo>
                  <a:pt x="0" y="0"/>
                </a:lnTo>
                <a:close/>
              </a:path>
            </a:pathLst>
          </a:custGeom>
          <a:blipFill rotWithShape="1">
            <a:blip r:embed="rId5">
              <a:alphaModFix/>
            </a:blip>
            <a:stretch>
              <a:fillRect/>
            </a:stretch>
          </a:blipFill>
          <a:ln>
            <a:noFill/>
          </a:ln>
        </p:spPr>
      </p:sp>
      <p:sp>
        <p:nvSpPr>
          <p:cNvPr id="97" name="Google Shape;97;p1"/>
          <p:cNvSpPr/>
          <p:nvPr/>
        </p:nvSpPr>
        <p:spPr>
          <a:xfrm>
            <a:off x="10317215" y="3797149"/>
            <a:ext cx="4901744" cy="4901744"/>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blipFill rotWithShape="1">
            <a:blip r:embed="rId6">
              <a:alphaModFix/>
            </a:blip>
            <a:stretch>
              <a:fillRect l="-24901" r="-24901"/>
            </a:stretch>
          </a:blipFill>
          <a:ln>
            <a:noFill/>
          </a:ln>
        </p:spPr>
      </p:sp>
      <p:sp>
        <p:nvSpPr>
          <p:cNvPr id="98" name="Google Shape;98;p1"/>
          <p:cNvSpPr/>
          <p:nvPr/>
        </p:nvSpPr>
        <p:spPr>
          <a:xfrm>
            <a:off x="13831755" y="-1445918"/>
            <a:ext cx="11494793" cy="11494793"/>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blipFill rotWithShape="1">
            <a:blip r:embed="rId7">
              <a:alphaModFix/>
            </a:blip>
            <a:stretch>
              <a:fillRect l="-30814" r="-19135"/>
            </a:stretch>
          </a:blipFill>
          <a:ln>
            <a:noFill/>
          </a:ln>
        </p:spPr>
      </p:sp>
      <p:grpSp>
        <p:nvGrpSpPr>
          <p:cNvPr id="99" name="Google Shape;99;p1"/>
          <p:cNvGrpSpPr/>
          <p:nvPr/>
        </p:nvGrpSpPr>
        <p:grpSpPr>
          <a:xfrm>
            <a:off x="-333821" y="3765786"/>
            <a:ext cx="479655" cy="2832519"/>
            <a:chOff x="0" y="-47625"/>
            <a:chExt cx="126329" cy="746013"/>
          </a:xfrm>
        </p:grpSpPr>
        <p:sp>
          <p:nvSpPr>
            <p:cNvPr id="100" name="Google Shape;100;p1"/>
            <p:cNvSpPr/>
            <p:nvPr/>
          </p:nvSpPr>
          <p:spPr>
            <a:xfrm>
              <a:off x="0" y="0"/>
              <a:ext cx="126329" cy="698388"/>
            </a:xfrm>
            <a:custGeom>
              <a:avLst/>
              <a:gdLst/>
              <a:ahLst/>
              <a:cxnLst/>
              <a:rect l="l" t="t" r="r" b="b"/>
              <a:pathLst>
                <a:path w="126329" h="698388" extrusionOk="0">
                  <a:moveTo>
                    <a:pt x="0" y="0"/>
                  </a:moveTo>
                  <a:lnTo>
                    <a:pt x="126329" y="0"/>
                  </a:lnTo>
                  <a:lnTo>
                    <a:pt x="126329" y="698388"/>
                  </a:lnTo>
                  <a:lnTo>
                    <a:pt x="0" y="698388"/>
                  </a:lnTo>
                  <a:close/>
                </a:path>
              </a:pathLst>
            </a:custGeom>
            <a:solidFill>
              <a:srgbClr val="0665BE"/>
            </a:solidFill>
            <a:ln>
              <a:noFill/>
            </a:ln>
          </p:spPr>
        </p:sp>
        <p:sp>
          <p:nvSpPr>
            <p:cNvPr id="101" name="Google Shape;101;p1"/>
            <p:cNvSpPr txBox="1"/>
            <p:nvPr/>
          </p:nvSpPr>
          <p:spPr>
            <a:xfrm>
              <a:off x="0" y="-47625"/>
              <a:ext cx="126329" cy="74601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
          <p:cNvGrpSpPr/>
          <p:nvPr/>
        </p:nvGrpSpPr>
        <p:grpSpPr>
          <a:xfrm>
            <a:off x="707434" y="8044937"/>
            <a:ext cx="163722" cy="1213363"/>
            <a:chOff x="0" y="-47625"/>
            <a:chExt cx="43120" cy="319569"/>
          </a:xfrm>
        </p:grpSpPr>
        <p:sp>
          <p:nvSpPr>
            <p:cNvPr id="103" name="Google Shape;103;p1"/>
            <p:cNvSpPr/>
            <p:nvPr/>
          </p:nvSpPr>
          <p:spPr>
            <a:xfrm>
              <a:off x="0" y="0"/>
              <a:ext cx="43120" cy="271944"/>
            </a:xfrm>
            <a:custGeom>
              <a:avLst/>
              <a:gdLst/>
              <a:ahLst/>
              <a:cxnLst/>
              <a:rect l="l" t="t" r="r" b="b"/>
              <a:pathLst>
                <a:path w="43120" h="271944" extrusionOk="0">
                  <a:moveTo>
                    <a:pt x="0" y="0"/>
                  </a:moveTo>
                  <a:lnTo>
                    <a:pt x="43120" y="0"/>
                  </a:lnTo>
                  <a:lnTo>
                    <a:pt x="43120" y="271944"/>
                  </a:lnTo>
                  <a:lnTo>
                    <a:pt x="0" y="271944"/>
                  </a:lnTo>
                  <a:close/>
                </a:path>
              </a:pathLst>
            </a:custGeom>
            <a:solidFill>
              <a:srgbClr val="0665BE"/>
            </a:solidFill>
            <a:ln>
              <a:noFill/>
            </a:ln>
          </p:spPr>
        </p:sp>
        <p:sp>
          <p:nvSpPr>
            <p:cNvPr id="104" name="Google Shape;104;p1"/>
            <p:cNvSpPr txBox="1"/>
            <p:nvPr/>
          </p:nvSpPr>
          <p:spPr>
            <a:xfrm>
              <a:off x="0" y="-47625"/>
              <a:ext cx="43120" cy="3195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1"/>
          <p:cNvSpPr/>
          <p:nvPr/>
        </p:nvSpPr>
        <p:spPr>
          <a:xfrm>
            <a:off x="1219188" y="1147510"/>
            <a:ext cx="1207934" cy="1114682"/>
          </a:xfrm>
          <a:custGeom>
            <a:avLst/>
            <a:gdLst/>
            <a:ahLst/>
            <a:cxnLst/>
            <a:rect l="l" t="t" r="r" b="b"/>
            <a:pathLst>
              <a:path w="1207934" h="1114682" extrusionOk="0">
                <a:moveTo>
                  <a:pt x="0" y="0"/>
                </a:moveTo>
                <a:lnTo>
                  <a:pt x="1207933" y="0"/>
                </a:lnTo>
                <a:lnTo>
                  <a:pt x="1207933" y="1114682"/>
                </a:lnTo>
                <a:lnTo>
                  <a:pt x="0" y="1114682"/>
                </a:lnTo>
                <a:lnTo>
                  <a:pt x="0" y="0"/>
                </a:lnTo>
                <a:close/>
              </a:path>
            </a:pathLst>
          </a:custGeom>
          <a:blipFill rotWithShape="1">
            <a:blip r:embed="rId8">
              <a:alphaModFix/>
            </a:blip>
            <a:stretch>
              <a:fillRect l="-186843" t="-163078" r="-187270" b="-250716"/>
            </a:stretch>
          </a:blipFill>
          <a:ln>
            <a:noFill/>
          </a:ln>
        </p:spPr>
      </p:sp>
      <p:sp>
        <p:nvSpPr>
          <p:cNvPr id="106" name="Google Shape;106;p1"/>
          <p:cNvSpPr txBox="1"/>
          <p:nvPr/>
        </p:nvSpPr>
        <p:spPr>
          <a:xfrm>
            <a:off x="789294" y="3762383"/>
            <a:ext cx="10573671" cy="3026470"/>
          </a:xfrm>
          <a:prstGeom prst="rect">
            <a:avLst/>
          </a:prstGeom>
          <a:noFill/>
          <a:ln>
            <a:noFill/>
          </a:ln>
        </p:spPr>
        <p:txBody>
          <a:bodyPr spcFirstLastPara="1" wrap="square" lIns="0" tIns="0" rIns="0" bIns="0" anchor="t" anchorCtr="0">
            <a:spAutoFit/>
          </a:bodyPr>
          <a:lstStyle/>
          <a:p>
            <a:pPr marL="0" marR="0" lvl="0" indent="0" algn="l" rtl="0">
              <a:lnSpc>
                <a:spcPct val="104997"/>
              </a:lnSpc>
              <a:spcBef>
                <a:spcPts val="0"/>
              </a:spcBef>
              <a:spcAft>
                <a:spcPts val="0"/>
              </a:spcAft>
              <a:buNone/>
            </a:pPr>
            <a:r>
              <a:rPr lang="en-US" sz="11205" b="1" i="0" u="none" strike="noStrike" cap="none">
                <a:solidFill>
                  <a:srgbClr val="B06E10"/>
                </a:solidFill>
                <a:latin typeface="Arial"/>
                <a:ea typeface="Arial"/>
                <a:cs typeface="Arial"/>
                <a:sym typeface="Arial"/>
              </a:rPr>
              <a:t>Custom Trade Analytics</a:t>
            </a:r>
            <a:endParaRPr/>
          </a:p>
        </p:txBody>
      </p:sp>
      <p:sp>
        <p:nvSpPr>
          <p:cNvPr id="107" name="Google Shape;107;p1"/>
          <p:cNvSpPr txBox="1"/>
          <p:nvPr/>
        </p:nvSpPr>
        <p:spPr>
          <a:xfrm>
            <a:off x="828995" y="6994239"/>
            <a:ext cx="6445498" cy="5378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dirty="0">
                <a:solidFill>
                  <a:srgbClr val="0070C0"/>
                </a:solidFill>
                <a:latin typeface="Arial"/>
                <a:ea typeface="Arial"/>
                <a:cs typeface="Arial"/>
                <a:sym typeface="Arial"/>
              </a:rPr>
              <a:t>Internship Presentation</a:t>
            </a:r>
            <a:endParaRPr dirty="0"/>
          </a:p>
        </p:txBody>
      </p:sp>
      <p:sp>
        <p:nvSpPr>
          <p:cNvPr id="108" name="Google Shape;108;p1"/>
          <p:cNvSpPr txBox="1"/>
          <p:nvPr/>
        </p:nvSpPr>
        <p:spPr>
          <a:xfrm>
            <a:off x="1101008" y="8666615"/>
            <a:ext cx="2980438" cy="4057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665BE"/>
                </a:solidFill>
                <a:latin typeface="Arial"/>
                <a:ea typeface="Arial"/>
                <a:cs typeface="Arial"/>
                <a:sym typeface="Arial"/>
              </a:rPr>
              <a:t>Presented By:</a:t>
            </a:r>
            <a:endParaRPr/>
          </a:p>
        </p:txBody>
      </p:sp>
      <p:sp>
        <p:nvSpPr>
          <p:cNvPr id="109" name="Google Shape;109;p1"/>
          <p:cNvSpPr txBox="1"/>
          <p:nvPr/>
        </p:nvSpPr>
        <p:spPr>
          <a:xfrm>
            <a:off x="3449932" y="8666615"/>
            <a:ext cx="5853781" cy="127316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a:solidFill>
                  <a:srgbClr val="B06E10"/>
                </a:solidFill>
                <a:latin typeface="Arial"/>
                <a:ea typeface="Arial"/>
                <a:cs typeface="Arial"/>
                <a:sym typeface="Arial"/>
              </a:rPr>
              <a:t>GROUP 15</a:t>
            </a:r>
            <a:endParaRPr/>
          </a:p>
          <a:p>
            <a:pPr marL="0" marR="0" lvl="0" indent="0" algn="l" rtl="0">
              <a:lnSpc>
                <a:spcPct val="139958"/>
              </a:lnSpc>
              <a:spcBef>
                <a:spcPts val="0"/>
              </a:spcBef>
              <a:spcAft>
                <a:spcPts val="0"/>
              </a:spcAft>
              <a:buNone/>
            </a:pPr>
            <a:r>
              <a:rPr lang="en-US" sz="2400" b="1" i="0" u="none" strike="noStrike" cap="none">
                <a:solidFill>
                  <a:srgbClr val="B06E10"/>
                </a:solidFill>
                <a:latin typeface="Arial"/>
                <a:ea typeface="Arial"/>
                <a:cs typeface="Arial"/>
                <a:sym typeface="Arial"/>
              </a:rPr>
              <a:t>Babatunde Matthew Oladoyinbo</a:t>
            </a:r>
            <a:endParaRPr/>
          </a:p>
          <a:p>
            <a:pPr marL="0" marR="0" lvl="0" indent="0" algn="l" rtl="0">
              <a:lnSpc>
                <a:spcPct val="139958"/>
              </a:lnSpc>
              <a:spcBef>
                <a:spcPts val="0"/>
              </a:spcBef>
              <a:spcAft>
                <a:spcPts val="0"/>
              </a:spcAft>
              <a:buNone/>
            </a:pPr>
            <a:r>
              <a:rPr lang="en-US" sz="2400" b="1" i="0" u="none" strike="noStrike" cap="none">
                <a:solidFill>
                  <a:srgbClr val="B06E10"/>
                </a:solidFill>
                <a:latin typeface="Arial"/>
                <a:ea typeface="Arial"/>
                <a:cs typeface="Arial"/>
                <a:sym typeface="Arial"/>
              </a:rPr>
              <a:t>Elma Fortunate Phiri</a:t>
            </a:r>
            <a:endParaRPr/>
          </a:p>
        </p:txBody>
      </p:sp>
      <p:sp>
        <p:nvSpPr>
          <p:cNvPr id="110" name="Google Shape;110;p1"/>
          <p:cNvSpPr txBox="1"/>
          <p:nvPr/>
        </p:nvSpPr>
        <p:spPr>
          <a:xfrm>
            <a:off x="2427121" y="1352155"/>
            <a:ext cx="1772505" cy="8248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a:solidFill>
                  <a:srgbClr val="0665BE"/>
                </a:solidFill>
                <a:latin typeface="Arial"/>
                <a:ea typeface="Arial"/>
                <a:cs typeface="Arial"/>
                <a:sym typeface="Arial"/>
              </a:rPr>
              <a:t>DataVerse </a:t>
            </a:r>
            <a:endParaRPr/>
          </a:p>
          <a:p>
            <a:pPr marL="0" marR="0" lvl="0" indent="0" algn="l" rtl="0">
              <a:lnSpc>
                <a:spcPct val="139958"/>
              </a:lnSpc>
              <a:spcBef>
                <a:spcPts val="0"/>
              </a:spcBef>
              <a:spcAft>
                <a:spcPts val="0"/>
              </a:spcAft>
              <a:buNone/>
            </a:pPr>
            <a:r>
              <a:rPr lang="en-US" sz="2400" b="1" i="0" u="none" strike="noStrike" cap="none">
                <a:solidFill>
                  <a:srgbClr val="0665BE"/>
                </a:solidFill>
                <a:latin typeface="Arial"/>
                <a:ea typeface="Arial"/>
                <a:cs typeface="Arial"/>
                <a:sym typeface="Arial"/>
              </a:rPr>
              <a:t>Africa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0"/>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60" name="Google Shape;260;p10"/>
          <p:cNvGrpSpPr/>
          <p:nvPr/>
        </p:nvGrpSpPr>
        <p:grpSpPr>
          <a:xfrm>
            <a:off x="-1848943" y="-1543159"/>
            <a:ext cx="3101217" cy="3101217"/>
            <a:chOff x="0" y="0"/>
            <a:chExt cx="812800" cy="812800"/>
          </a:xfrm>
        </p:grpSpPr>
        <p:sp>
          <p:nvSpPr>
            <p:cNvPr id="261" name="Google Shape;261;p1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62" name="Google Shape;262;p1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3" name="Google Shape;263;p10"/>
          <p:cNvGrpSpPr/>
          <p:nvPr/>
        </p:nvGrpSpPr>
        <p:grpSpPr>
          <a:xfrm>
            <a:off x="14176720" y="-4651441"/>
            <a:ext cx="8827001" cy="8827001"/>
            <a:chOff x="0" y="0"/>
            <a:chExt cx="812800" cy="812800"/>
          </a:xfrm>
        </p:grpSpPr>
        <p:sp>
          <p:nvSpPr>
            <p:cNvPr id="264" name="Google Shape;264;p1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65" name="Google Shape;265;p1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66" name="Google Shape;266;p10"/>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267" name="Google Shape;267;p10"/>
          <p:cNvGrpSpPr/>
          <p:nvPr/>
        </p:nvGrpSpPr>
        <p:grpSpPr>
          <a:xfrm>
            <a:off x="-298334" y="5020960"/>
            <a:ext cx="444168" cy="4132508"/>
            <a:chOff x="0" y="-47625"/>
            <a:chExt cx="116983" cy="1088397"/>
          </a:xfrm>
        </p:grpSpPr>
        <p:sp>
          <p:nvSpPr>
            <p:cNvPr id="268" name="Google Shape;268;p10"/>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269" name="Google Shape;269;p10"/>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70" name="Google Shape;270;p10"/>
          <p:cNvSpPr txBox="1"/>
          <p:nvPr/>
        </p:nvSpPr>
        <p:spPr>
          <a:xfrm>
            <a:off x="6124542" y="662249"/>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pic>
        <p:nvPicPr>
          <p:cNvPr id="271" name="Google Shape;271;p10"/>
          <p:cNvPicPr preferRelativeResize="0"/>
          <p:nvPr/>
        </p:nvPicPr>
        <p:blipFill rotWithShape="1">
          <a:blip r:embed="rId5">
            <a:alphaModFix/>
          </a:blip>
          <a:srcRect/>
          <a:stretch/>
        </p:blipFill>
        <p:spPr>
          <a:xfrm>
            <a:off x="8848726" y="6166062"/>
            <a:ext cx="7678222" cy="3820058"/>
          </a:xfrm>
          <a:prstGeom prst="rect">
            <a:avLst/>
          </a:prstGeom>
          <a:noFill/>
          <a:ln>
            <a:noFill/>
          </a:ln>
        </p:spPr>
      </p:pic>
      <p:pic>
        <p:nvPicPr>
          <p:cNvPr id="272" name="Google Shape;272;p10"/>
          <p:cNvPicPr preferRelativeResize="0"/>
          <p:nvPr/>
        </p:nvPicPr>
        <p:blipFill rotWithShape="1">
          <a:blip r:embed="rId6">
            <a:alphaModFix/>
          </a:blip>
          <a:srcRect/>
          <a:stretch/>
        </p:blipFill>
        <p:spPr>
          <a:xfrm>
            <a:off x="8839200" y="2129382"/>
            <a:ext cx="7687748" cy="3791479"/>
          </a:xfrm>
          <a:prstGeom prst="rect">
            <a:avLst/>
          </a:prstGeom>
          <a:noFill/>
          <a:ln>
            <a:noFill/>
          </a:ln>
        </p:spPr>
      </p:pic>
      <p:pic>
        <p:nvPicPr>
          <p:cNvPr id="273" name="Google Shape;273;p10"/>
          <p:cNvPicPr preferRelativeResize="0"/>
          <p:nvPr/>
        </p:nvPicPr>
        <p:blipFill rotWithShape="1">
          <a:blip r:embed="rId7">
            <a:alphaModFix/>
          </a:blip>
          <a:srcRect/>
          <a:stretch/>
        </p:blipFill>
        <p:spPr>
          <a:xfrm>
            <a:off x="814965" y="2091277"/>
            <a:ext cx="7678222" cy="3829584"/>
          </a:xfrm>
          <a:prstGeom prst="rect">
            <a:avLst/>
          </a:prstGeom>
          <a:noFill/>
          <a:ln>
            <a:noFill/>
          </a:ln>
        </p:spPr>
      </p:pic>
      <p:pic>
        <p:nvPicPr>
          <p:cNvPr id="274" name="Google Shape;274;p10"/>
          <p:cNvPicPr preferRelativeResize="0"/>
          <p:nvPr/>
        </p:nvPicPr>
        <p:blipFill rotWithShape="1">
          <a:blip r:embed="rId8">
            <a:alphaModFix/>
          </a:blip>
          <a:srcRect/>
          <a:stretch/>
        </p:blipFill>
        <p:spPr>
          <a:xfrm>
            <a:off x="795913" y="6166062"/>
            <a:ext cx="7697274" cy="3829584"/>
          </a:xfrm>
          <a:prstGeom prst="rect">
            <a:avLst/>
          </a:prstGeom>
          <a:noFill/>
          <a:ln>
            <a:noFill/>
          </a:ln>
        </p:spPr>
      </p:pic>
      <p:sp>
        <p:nvSpPr>
          <p:cNvPr id="275" name="Google Shape;275;p10"/>
          <p:cNvSpPr txBox="1"/>
          <p:nvPr/>
        </p:nvSpPr>
        <p:spPr>
          <a:xfrm>
            <a:off x="5263274" y="1467352"/>
            <a:ext cx="59883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2"/>
                </a:solidFill>
                <a:latin typeface="Calibri"/>
                <a:ea typeface="Calibri"/>
                <a:cs typeface="Calibri"/>
                <a:sym typeface="Calibri"/>
              </a:rPr>
              <a:t>Custom Office/Ports Ranking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1"/>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81" name="Google Shape;281;p11"/>
          <p:cNvGrpSpPr/>
          <p:nvPr/>
        </p:nvGrpSpPr>
        <p:grpSpPr>
          <a:xfrm>
            <a:off x="-1848943" y="-1543159"/>
            <a:ext cx="3101217" cy="3101217"/>
            <a:chOff x="0" y="0"/>
            <a:chExt cx="812800" cy="812800"/>
          </a:xfrm>
        </p:grpSpPr>
        <p:sp>
          <p:nvSpPr>
            <p:cNvPr id="282" name="Google Shape;282;p1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83" name="Google Shape;283;p1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4" name="Google Shape;284;p11"/>
          <p:cNvGrpSpPr/>
          <p:nvPr/>
        </p:nvGrpSpPr>
        <p:grpSpPr>
          <a:xfrm>
            <a:off x="14176720" y="-4651441"/>
            <a:ext cx="8827001" cy="8827001"/>
            <a:chOff x="0" y="0"/>
            <a:chExt cx="812800" cy="812800"/>
          </a:xfrm>
        </p:grpSpPr>
        <p:sp>
          <p:nvSpPr>
            <p:cNvPr id="285" name="Google Shape;285;p1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86" name="Google Shape;286;p1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p11"/>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288" name="Google Shape;288;p11"/>
          <p:cNvGrpSpPr/>
          <p:nvPr/>
        </p:nvGrpSpPr>
        <p:grpSpPr>
          <a:xfrm>
            <a:off x="-298334" y="5020960"/>
            <a:ext cx="444168" cy="4132508"/>
            <a:chOff x="0" y="-47625"/>
            <a:chExt cx="116983" cy="1088397"/>
          </a:xfrm>
        </p:grpSpPr>
        <p:sp>
          <p:nvSpPr>
            <p:cNvPr id="289" name="Google Shape;289;p11"/>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290" name="Google Shape;290;p11"/>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1" name="Google Shape;291;p11"/>
          <p:cNvSpPr txBox="1"/>
          <p:nvPr/>
        </p:nvSpPr>
        <p:spPr>
          <a:xfrm>
            <a:off x="5486400" y="661853"/>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292" name="Google Shape;292;p11"/>
          <p:cNvSpPr txBox="1"/>
          <p:nvPr/>
        </p:nvSpPr>
        <p:spPr>
          <a:xfrm>
            <a:off x="5263274" y="1467352"/>
            <a:ext cx="59883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2"/>
                </a:solidFill>
                <a:latin typeface="Calibri"/>
                <a:ea typeface="Calibri"/>
                <a:cs typeface="Calibri"/>
                <a:sym typeface="Calibri"/>
              </a:rPr>
              <a:t>Custom Office/Ports Ranking</a:t>
            </a:r>
            <a:endParaRPr/>
          </a:p>
        </p:txBody>
      </p:sp>
      <p:sp>
        <p:nvSpPr>
          <p:cNvPr id="293" name="Google Shape;293;p11"/>
          <p:cNvSpPr txBox="1"/>
          <p:nvPr/>
        </p:nvSpPr>
        <p:spPr>
          <a:xfrm>
            <a:off x="1825461" y="3179438"/>
            <a:ext cx="13868400"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u="sng">
                <a:solidFill>
                  <a:schemeClr val="dk1"/>
                </a:solidFill>
                <a:latin typeface="Times New Roman"/>
                <a:ea typeface="Times New Roman"/>
                <a:cs typeface="Times New Roman"/>
                <a:sym typeface="Times New Roman"/>
              </a:rPr>
              <a:t>INSIGHTS</a:t>
            </a:r>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Since to the advantage of the Federal government of Nigeria, the Tax charged is a source of revenue generation, the Federal government will be more interested in the most lucrative ports, which happens to be </a:t>
            </a:r>
            <a:r>
              <a:rPr lang="en-US" sz="2400">
                <a:solidFill>
                  <a:srgbClr val="FF0000"/>
                </a:solidFill>
                <a:latin typeface="Times New Roman"/>
                <a:ea typeface="Times New Roman"/>
                <a:cs typeface="Times New Roman"/>
                <a:sym typeface="Times New Roman"/>
              </a:rPr>
              <a:t>AA PORT with 110,177,600,000 Naira made in 1385 recorded days (44% of total tax generated). Followed by NT port with 80,390,360,000 Naira (32% of total tax generated) as well</a:t>
            </a:r>
            <a:r>
              <a:rPr lang="en-US" sz="24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So we shall look into these top 5 ports to see what happened and give recommendations based on that.</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AA PORT, NT Port, HM CARGO, RP_3, MP_OFFICE</a:t>
            </a:r>
            <a:r>
              <a:rPr lang="en-US" sz="2400">
                <a:solidFill>
                  <a:schemeClr val="dk1"/>
                </a:solidFill>
                <a:latin typeface="Times New Roman"/>
                <a:ea typeface="Times New Roman"/>
                <a:cs typeface="Times New Roman"/>
                <a:sym typeface="Times New Roman"/>
              </a:rPr>
              <a:t>.</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99" name="Google Shape;299;p12"/>
          <p:cNvGrpSpPr/>
          <p:nvPr/>
        </p:nvGrpSpPr>
        <p:grpSpPr>
          <a:xfrm>
            <a:off x="-1848943" y="-1543159"/>
            <a:ext cx="3101217" cy="3101217"/>
            <a:chOff x="0" y="0"/>
            <a:chExt cx="812800" cy="812800"/>
          </a:xfrm>
        </p:grpSpPr>
        <p:sp>
          <p:nvSpPr>
            <p:cNvPr id="300" name="Google Shape;300;p1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01" name="Google Shape;301;p1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2" name="Google Shape;302;p12"/>
          <p:cNvGrpSpPr/>
          <p:nvPr/>
        </p:nvGrpSpPr>
        <p:grpSpPr>
          <a:xfrm>
            <a:off x="14176720" y="-4651441"/>
            <a:ext cx="8827001" cy="8827001"/>
            <a:chOff x="0" y="0"/>
            <a:chExt cx="812800" cy="812800"/>
          </a:xfrm>
        </p:grpSpPr>
        <p:sp>
          <p:nvSpPr>
            <p:cNvPr id="303" name="Google Shape;303;p1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04" name="Google Shape;304;p1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05" name="Google Shape;305;p12"/>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306" name="Google Shape;306;p12"/>
          <p:cNvGrpSpPr/>
          <p:nvPr/>
        </p:nvGrpSpPr>
        <p:grpSpPr>
          <a:xfrm>
            <a:off x="-298334" y="5020960"/>
            <a:ext cx="444168" cy="4132508"/>
            <a:chOff x="0" y="-47625"/>
            <a:chExt cx="116983" cy="1088397"/>
          </a:xfrm>
        </p:grpSpPr>
        <p:sp>
          <p:nvSpPr>
            <p:cNvPr id="307" name="Google Shape;307;p12"/>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308" name="Google Shape;308;p12"/>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09" name="Google Shape;309;p12"/>
          <p:cNvSpPr txBox="1"/>
          <p:nvPr/>
        </p:nvSpPr>
        <p:spPr>
          <a:xfrm>
            <a:off x="5947931" y="525371"/>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310" name="Google Shape;310;p12"/>
          <p:cNvSpPr txBox="1"/>
          <p:nvPr/>
        </p:nvSpPr>
        <p:spPr>
          <a:xfrm>
            <a:off x="1015909" y="1467352"/>
            <a:ext cx="139192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Based on the Top 5 tax generating ports, which country imports most?</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311" name="Google Shape;311;p12"/>
          <p:cNvPicPr preferRelativeResize="0"/>
          <p:nvPr/>
        </p:nvPicPr>
        <p:blipFill rotWithShape="1">
          <a:blip r:embed="rId5">
            <a:alphaModFix/>
          </a:blip>
          <a:srcRect/>
          <a:stretch/>
        </p:blipFill>
        <p:spPr>
          <a:xfrm>
            <a:off x="8595574" y="6190187"/>
            <a:ext cx="7659169" cy="3839111"/>
          </a:xfrm>
          <a:prstGeom prst="rect">
            <a:avLst/>
          </a:prstGeom>
          <a:noFill/>
          <a:ln>
            <a:noFill/>
          </a:ln>
        </p:spPr>
      </p:pic>
      <p:pic>
        <p:nvPicPr>
          <p:cNvPr id="312" name="Google Shape;312;p12"/>
          <p:cNvPicPr preferRelativeResize="0"/>
          <p:nvPr/>
        </p:nvPicPr>
        <p:blipFill rotWithShape="1">
          <a:blip r:embed="rId6">
            <a:alphaModFix/>
          </a:blip>
          <a:srcRect/>
          <a:stretch/>
        </p:blipFill>
        <p:spPr>
          <a:xfrm>
            <a:off x="467291" y="6228293"/>
            <a:ext cx="7678222" cy="3801005"/>
          </a:xfrm>
          <a:prstGeom prst="rect">
            <a:avLst/>
          </a:prstGeom>
          <a:noFill/>
          <a:ln>
            <a:noFill/>
          </a:ln>
        </p:spPr>
      </p:pic>
      <p:pic>
        <p:nvPicPr>
          <p:cNvPr id="313" name="Google Shape;313;p12"/>
          <p:cNvPicPr preferRelativeResize="0"/>
          <p:nvPr/>
        </p:nvPicPr>
        <p:blipFill rotWithShape="1">
          <a:blip r:embed="rId7">
            <a:alphaModFix/>
          </a:blip>
          <a:srcRect/>
          <a:stretch/>
        </p:blipFill>
        <p:spPr>
          <a:xfrm>
            <a:off x="8595574" y="2248023"/>
            <a:ext cx="7649643" cy="3801005"/>
          </a:xfrm>
          <a:prstGeom prst="rect">
            <a:avLst/>
          </a:prstGeom>
          <a:noFill/>
          <a:ln>
            <a:noFill/>
          </a:ln>
        </p:spPr>
      </p:pic>
      <p:pic>
        <p:nvPicPr>
          <p:cNvPr id="314" name="Google Shape;314;p12"/>
          <p:cNvPicPr preferRelativeResize="0"/>
          <p:nvPr/>
        </p:nvPicPr>
        <p:blipFill rotWithShape="1">
          <a:blip r:embed="rId8">
            <a:alphaModFix/>
          </a:blip>
          <a:srcRect/>
          <a:stretch/>
        </p:blipFill>
        <p:spPr>
          <a:xfrm>
            <a:off x="467291" y="2209917"/>
            <a:ext cx="7668695" cy="38391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3"/>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320" name="Google Shape;320;p13"/>
          <p:cNvGrpSpPr/>
          <p:nvPr/>
        </p:nvGrpSpPr>
        <p:grpSpPr>
          <a:xfrm>
            <a:off x="-1848943" y="-1543159"/>
            <a:ext cx="3101217" cy="3101217"/>
            <a:chOff x="0" y="0"/>
            <a:chExt cx="812800" cy="812800"/>
          </a:xfrm>
        </p:grpSpPr>
        <p:sp>
          <p:nvSpPr>
            <p:cNvPr id="321" name="Google Shape;321;p1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22" name="Google Shape;322;p1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3" name="Google Shape;323;p13"/>
          <p:cNvGrpSpPr/>
          <p:nvPr/>
        </p:nvGrpSpPr>
        <p:grpSpPr>
          <a:xfrm>
            <a:off x="14176720" y="-4651441"/>
            <a:ext cx="8827001" cy="8827001"/>
            <a:chOff x="0" y="0"/>
            <a:chExt cx="812800" cy="812800"/>
          </a:xfrm>
        </p:grpSpPr>
        <p:sp>
          <p:nvSpPr>
            <p:cNvPr id="324" name="Google Shape;324;p1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25" name="Google Shape;325;p1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6" name="Google Shape;326;p13"/>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327" name="Google Shape;327;p13"/>
          <p:cNvGrpSpPr/>
          <p:nvPr/>
        </p:nvGrpSpPr>
        <p:grpSpPr>
          <a:xfrm>
            <a:off x="-298334" y="5020960"/>
            <a:ext cx="444168" cy="4132508"/>
            <a:chOff x="0" y="-47625"/>
            <a:chExt cx="116983" cy="1088397"/>
          </a:xfrm>
        </p:grpSpPr>
        <p:sp>
          <p:nvSpPr>
            <p:cNvPr id="328" name="Google Shape;328;p13"/>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329" name="Google Shape;329;p13"/>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30" name="Google Shape;330;p13"/>
          <p:cNvSpPr txBox="1"/>
          <p:nvPr/>
        </p:nvSpPr>
        <p:spPr>
          <a:xfrm>
            <a:off x="6333263" y="628040"/>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331" name="Google Shape;331;p13"/>
          <p:cNvSpPr txBox="1"/>
          <p:nvPr/>
        </p:nvSpPr>
        <p:spPr>
          <a:xfrm>
            <a:off x="1015909" y="1467352"/>
            <a:ext cx="139192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Based on the Top 5 tax generating ports, which country imports most?</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332" name="Google Shape;332;p13"/>
          <p:cNvPicPr preferRelativeResize="0"/>
          <p:nvPr/>
        </p:nvPicPr>
        <p:blipFill rotWithShape="1">
          <a:blip r:embed="rId5">
            <a:alphaModFix/>
          </a:blip>
          <a:srcRect/>
          <a:stretch/>
        </p:blipFill>
        <p:spPr>
          <a:xfrm>
            <a:off x="719253" y="3745222"/>
            <a:ext cx="7668695" cy="3791479"/>
          </a:xfrm>
          <a:prstGeom prst="rect">
            <a:avLst/>
          </a:prstGeom>
          <a:noFill/>
          <a:ln>
            <a:noFill/>
          </a:ln>
        </p:spPr>
      </p:pic>
      <p:sp>
        <p:nvSpPr>
          <p:cNvPr id="333" name="Google Shape;333;p13"/>
          <p:cNvSpPr txBox="1"/>
          <p:nvPr/>
        </p:nvSpPr>
        <p:spPr>
          <a:xfrm>
            <a:off x="8991600" y="3725236"/>
            <a:ext cx="7467600"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INSIGHTS:</a:t>
            </a:r>
            <a:endParaRPr/>
          </a:p>
          <a:p>
            <a:pPr marL="0" marR="0" lvl="0" indent="0" algn="l" rtl="0">
              <a:spcBef>
                <a:spcPts val="0"/>
              </a:spcBef>
              <a:spcAft>
                <a:spcPts val="0"/>
              </a:spcAft>
              <a:buNone/>
            </a:pPr>
            <a:endParaRPr sz="2400" b="1">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Looking into the top 5 ports with the highest Tax generation, it was observed from above that based on the country of supply of imports, China is the country  that supplies the top ports most AA PORT, NT and HM CARGO, generating a sum of 9,484,4160,000.0 Naira in these 3 ports but a total of 102,009,600,000 Naira which is about   40% 0f the total taxes generated followed by Republic of South Africa with 8%.</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4"/>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339" name="Google Shape;339;p14"/>
          <p:cNvGrpSpPr/>
          <p:nvPr/>
        </p:nvGrpSpPr>
        <p:grpSpPr>
          <a:xfrm>
            <a:off x="-1848943" y="-1543159"/>
            <a:ext cx="3101217" cy="3101217"/>
            <a:chOff x="0" y="0"/>
            <a:chExt cx="812800" cy="812800"/>
          </a:xfrm>
        </p:grpSpPr>
        <p:sp>
          <p:nvSpPr>
            <p:cNvPr id="340" name="Google Shape;340;p1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41" name="Google Shape;341;p1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2" name="Google Shape;342;p14"/>
          <p:cNvGrpSpPr/>
          <p:nvPr/>
        </p:nvGrpSpPr>
        <p:grpSpPr>
          <a:xfrm>
            <a:off x="14176720" y="-4651441"/>
            <a:ext cx="8827001" cy="8827001"/>
            <a:chOff x="0" y="0"/>
            <a:chExt cx="812800" cy="812800"/>
          </a:xfrm>
        </p:grpSpPr>
        <p:sp>
          <p:nvSpPr>
            <p:cNvPr id="343" name="Google Shape;343;p1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44" name="Google Shape;344;p1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5" name="Google Shape;345;p14"/>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346" name="Google Shape;346;p14"/>
          <p:cNvGrpSpPr/>
          <p:nvPr/>
        </p:nvGrpSpPr>
        <p:grpSpPr>
          <a:xfrm>
            <a:off x="-298334" y="5020960"/>
            <a:ext cx="444168" cy="4132508"/>
            <a:chOff x="0" y="-47625"/>
            <a:chExt cx="116983" cy="1088397"/>
          </a:xfrm>
        </p:grpSpPr>
        <p:sp>
          <p:nvSpPr>
            <p:cNvPr id="347" name="Google Shape;347;p14"/>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348" name="Google Shape;348;p14"/>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9" name="Google Shape;349;p14"/>
          <p:cNvSpPr txBox="1"/>
          <p:nvPr/>
        </p:nvSpPr>
        <p:spPr>
          <a:xfrm>
            <a:off x="5947931" y="712237"/>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350" name="Google Shape;350;p14"/>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Since China is holding 40% of the tax generated, what products are imported from China?</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351" name="Google Shape;351;p14"/>
          <p:cNvPicPr preferRelativeResize="0"/>
          <p:nvPr/>
        </p:nvPicPr>
        <p:blipFill rotWithShape="1">
          <a:blip r:embed="rId5">
            <a:alphaModFix/>
          </a:blip>
          <a:srcRect/>
          <a:stretch/>
        </p:blipFill>
        <p:spPr>
          <a:xfrm>
            <a:off x="2362200" y="2769905"/>
            <a:ext cx="12862058" cy="64310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5"/>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357" name="Google Shape;357;p15"/>
          <p:cNvGrpSpPr/>
          <p:nvPr/>
        </p:nvGrpSpPr>
        <p:grpSpPr>
          <a:xfrm>
            <a:off x="-1848943" y="-1543159"/>
            <a:ext cx="3101217" cy="3101217"/>
            <a:chOff x="0" y="0"/>
            <a:chExt cx="812800" cy="812800"/>
          </a:xfrm>
        </p:grpSpPr>
        <p:sp>
          <p:nvSpPr>
            <p:cNvPr id="358" name="Google Shape;358;p1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59" name="Google Shape;359;p1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0" name="Google Shape;360;p15"/>
          <p:cNvGrpSpPr/>
          <p:nvPr/>
        </p:nvGrpSpPr>
        <p:grpSpPr>
          <a:xfrm>
            <a:off x="14176720" y="-4651441"/>
            <a:ext cx="8827001" cy="8827001"/>
            <a:chOff x="0" y="0"/>
            <a:chExt cx="812800" cy="812800"/>
          </a:xfrm>
        </p:grpSpPr>
        <p:sp>
          <p:nvSpPr>
            <p:cNvPr id="361" name="Google Shape;361;p1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62" name="Google Shape;362;p1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3" name="Google Shape;363;p15"/>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364" name="Google Shape;364;p15"/>
          <p:cNvGrpSpPr/>
          <p:nvPr/>
        </p:nvGrpSpPr>
        <p:grpSpPr>
          <a:xfrm>
            <a:off x="-298334" y="5020960"/>
            <a:ext cx="444168" cy="4132508"/>
            <a:chOff x="0" y="-47625"/>
            <a:chExt cx="116983" cy="1088397"/>
          </a:xfrm>
        </p:grpSpPr>
        <p:sp>
          <p:nvSpPr>
            <p:cNvPr id="365" name="Google Shape;365;p15"/>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366" name="Google Shape;366;p15"/>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15"/>
          <p:cNvSpPr txBox="1"/>
          <p:nvPr/>
        </p:nvSpPr>
        <p:spPr>
          <a:xfrm>
            <a:off x="6206621" y="627768"/>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368" name="Google Shape;368;p15"/>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Since China is holding 40% of the tax generated, what products are imported from China?</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sp>
        <p:nvSpPr>
          <p:cNvPr id="369" name="Google Shape;369;p15"/>
          <p:cNvSpPr txBox="1"/>
          <p:nvPr/>
        </p:nvSpPr>
        <p:spPr>
          <a:xfrm>
            <a:off x="9144000" y="2572252"/>
            <a:ext cx="8201252"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Times New Roman"/>
                <a:ea typeface="Times New Roman"/>
                <a:cs typeface="Times New Roman"/>
                <a:sym typeface="Times New Roman"/>
              </a:rPr>
              <a:t>OBSERVATIONS:</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Products with the HS Code of 7200000 brings 12% of the taxes paid from China which is 11,794,390,000. It is observed that this product was imported about 370+ times with total weight of 31795077 KG. Same product accounts for 4.6% of the taxes generated. </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We try to trace the Importers that imports these top 10 products which accounts for over 60% of China tax.</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A-list products - 7200000,28721000,44200000,2209099,17610000,28719000,29100000,17620000,2111000,19890000.</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370" name="Google Shape;370;p15"/>
          <p:cNvPicPr preferRelativeResize="0"/>
          <p:nvPr/>
        </p:nvPicPr>
        <p:blipFill rotWithShape="1">
          <a:blip r:embed="rId5">
            <a:alphaModFix/>
          </a:blip>
          <a:srcRect/>
          <a:stretch/>
        </p:blipFill>
        <p:spPr>
          <a:xfrm>
            <a:off x="942748" y="2657024"/>
            <a:ext cx="7753992" cy="6296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6"/>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376" name="Google Shape;376;p16"/>
          <p:cNvGrpSpPr/>
          <p:nvPr/>
        </p:nvGrpSpPr>
        <p:grpSpPr>
          <a:xfrm>
            <a:off x="-1848943" y="-1543159"/>
            <a:ext cx="3101217" cy="3101217"/>
            <a:chOff x="0" y="0"/>
            <a:chExt cx="812800" cy="812800"/>
          </a:xfrm>
        </p:grpSpPr>
        <p:sp>
          <p:nvSpPr>
            <p:cNvPr id="377" name="Google Shape;377;p1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78" name="Google Shape;378;p1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79" name="Google Shape;379;p16"/>
          <p:cNvGrpSpPr/>
          <p:nvPr/>
        </p:nvGrpSpPr>
        <p:grpSpPr>
          <a:xfrm>
            <a:off x="14176720" y="-4651441"/>
            <a:ext cx="8827001" cy="8827001"/>
            <a:chOff x="0" y="0"/>
            <a:chExt cx="812800" cy="812800"/>
          </a:xfrm>
        </p:grpSpPr>
        <p:sp>
          <p:nvSpPr>
            <p:cNvPr id="380" name="Google Shape;380;p1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81" name="Google Shape;381;p1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82" name="Google Shape;382;p16"/>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383" name="Google Shape;383;p16"/>
          <p:cNvGrpSpPr/>
          <p:nvPr/>
        </p:nvGrpSpPr>
        <p:grpSpPr>
          <a:xfrm>
            <a:off x="-298334" y="5020960"/>
            <a:ext cx="444168" cy="4132508"/>
            <a:chOff x="0" y="-47625"/>
            <a:chExt cx="116983" cy="1088397"/>
          </a:xfrm>
        </p:grpSpPr>
        <p:sp>
          <p:nvSpPr>
            <p:cNvPr id="384" name="Google Shape;384;p16"/>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385" name="Google Shape;385;p16"/>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86" name="Google Shape;386;p16"/>
          <p:cNvSpPr txBox="1"/>
          <p:nvPr/>
        </p:nvSpPr>
        <p:spPr>
          <a:xfrm>
            <a:off x="6491141" y="575414"/>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387" name="Google Shape;387;p16"/>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Based on the A-list Products, which Importers imports them most? </a:t>
            </a:r>
            <a:r>
              <a:rPr lang="en-US" sz="1800" b="1">
                <a:solidFill>
                  <a:schemeClr val="dk2"/>
                </a:solidFill>
                <a:latin typeface="Calibri"/>
                <a:ea typeface="Calibri"/>
                <a:cs typeface="Calibri"/>
                <a:sym typeface="Calibri"/>
              </a:rPr>
              <a:t>Other plots not shown</a:t>
            </a:r>
            <a:endParaRPr sz="3200" b="1">
              <a:solidFill>
                <a:schemeClr val="dk2"/>
              </a:solidFill>
              <a:latin typeface="Calibri"/>
              <a:ea typeface="Calibri"/>
              <a:cs typeface="Calibri"/>
              <a:sym typeface="Calibri"/>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388" name="Google Shape;388;p16"/>
          <p:cNvPicPr preferRelativeResize="0"/>
          <p:nvPr/>
        </p:nvPicPr>
        <p:blipFill rotWithShape="1">
          <a:blip r:embed="rId5">
            <a:alphaModFix/>
          </a:blip>
          <a:srcRect/>
          <a:stretch/>
        </p:blipFill>
        <p:spPr>
          <a:xfrm>
            <a:off x="936865" y="2316035"/>
            <a:ext cx="7649643" cy="3820058"/>
          </a:xfrm>
          <a:prstGeom prst="rect">
            <a:avLst/>
          </a:prstGeom>
          <a:noFill/>
          <a:ln>
            <a:noFill/>
          </a:ln>
        </p:spPr>
      </p:pic>
      <p:pic>
        <p:nvPicPr>
          <p:cNvPr id="389" name="Google Shape;389;p16"/>
          <p:cNvPicPr preferRelativeResize="0"/>
          <p:nvPr/>
        </p:nvPicPr>
        <p:blipFill rotWithShape="1">
          <a:blip r:embed="rId6">
            <a:alphaModFix/>
          </a:blip>
          <a:srcRect/>
          <a:stretch/>
        </p:blipFill>
        <p:spPr>
          <a:xfrm>
            <a:off x="9034641" y="6304260"/>
            <a:ext cx="7725853" cy="3781953"/>
          </a:xfrm>
          <a:prstGeom prst="rect">
            <a:avLst/>
          </a:prstGeom>
          <a:noFill/>
          <a:ln>
            <a:noFill/>
          </a:ln>
        </p:spPr>
      </p:pic>
      <p:pic>
        <p:nvPicPr>
          <p:cNvPr id="390" name="Google Shape;390;p16"/>
          <p:cNvPicPr preferRelativeResize="0"/>
          <p:nvPr/>
        </p:nvPicPr>
        <p:blipFill rotWithShape="1">
          <a:blip r:embed="rId7">
            <a:alphaModFix/>
          </a:blip>
          <a:srcRect/>
          <a:stretch/>
        </p:blipFill>
        <p:spPr>
          <a:xfrm>
            <a:off x="9034641" y="2414810"/>
            <a:ext cx="7697274" cy="3743847"/>
          </a:xfrm>
          <a:prstGeom prst="rect">
            <a:avLst/>
          </a:prstGeom>
          <a:noFill/>
          <a:ln>
            <a:noFill/>
          </a:ln>
        </p:spPr>
      </p:pic>
      <p:pic>
        <p:nvPicPr>
          <p:cNvPr id="391" name="Google Shape;391;p16"/>
          <p:cNvPicPr preferRelativeResize="0"/>
          <p:nvPr/>
        </p:nvPicPr>
        <p:blipFill rotWithShape="1">
          <a:blip r:embed="rId8">
            <a:alphaModFix/>
          </a:blip>
          <a:srcRect/>
          <a:stretch/>
        </p:blipFill>
        <p:spPr>
          <a:xfrm>
            <a:off x="920089" y="6304260"/>
            <a:ext cx="7706801" cy="38676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7"/>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397" name="Google Shape;397;p17"/>
          <p:cNvGrpSpPr/>
          <p:nvPr/>
        </p:nvGrpSpPr>
        <p:grpSpPr>
          <a:xfrm>
            <a:off x="-1848943" y="-1543159"/>
            <a:ext cx="3101217" cy="3101217"/>
            <a:chOff x="0" y="0"/>
            <a:chExt cx="812800" cy="812800"/>
          </a:xfrm>
        </p:grpSpPr>
        <p:sp>
          <p:nvSpPr>
            <p:cNvPr id="398" name="Google Shape;398;p1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399" name="Google Shape;399;p1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00" name="Google Shape;400;p17"/>
          <p:cNvGrpSpPr/>
          <p:nvPr/>
        </p:nvGrpSpPr>
        <p:grpSpPr>
          <a:xfrm>
            <a:off x="14176720" y="-4651441"/>
            <a:ext cx="8827001" cy="8827001"/>
            <a:chOff x="0" y="0"/>
            <a:chExt cx="812800" cy="812800"/>
          </a:xfrm>
        </p:grpSpPr>
        <p:sp>
          <p:nvSpPr>
            <p:cNvPr id="401" name="Google Shape;401;p1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02" name="Google Shape;402;p1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03" name="Google Shape;403;p17"/>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404" name="Google Shape;404;p17"/>
          <p:cNvGrpSpPr/>
          <p:nvPr/>
        </p:nvGrpSpPr>
        <p:grpSpPr>
          <a:xfrm>
            <a:off x="-298334" y="5020960"/>
            <a:ext cx="444168" cy="4132508"/>
            <a:chOff x="0" y="-47625"/>
            <a:chExt cx="116983" cy="1088397"/>
          </a:xfrm>
        </p:grpSpPr>
        <p:sp>
          <p:nvSpPr>
            <p:cNvPr id="405" name="Google Shape;405;p17"/>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406" name="Google Shape;406;p17"/>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07" name="Google Shape;407;p17"/>
          <p:cNvSpPr txBox="1"/>
          <p:nvPr/>
        </p:nvSpPr>
        <p:spPr>
          <a:xfrm>
            <a:off x="6446623" y="544559"/>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408" name="Google Shape;408;p17"/>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Based on the A-list Products, which Importers imports them most?</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409" name="Google Shape;409;p17"/>
          <p:cNvPicPr preferRelativeResize="0"/>
          <p:nvPr/>
        </p:nvPicPr>
        <p:blipFill rotWithShape="1">
          <a:blip r:embed="rId5">
            <a:alphaModFix/>
          </a:blip>
          <a:srcRect/>
          <a:stretch/>
        </p:blipFill>
        <p:spPr>
          <a:xfrm>
            <a:off x="1190118" y="2053508"/>
            <a:ext cx="5591682" cy="8248597"/>
          </a:xfrm>
          <a:prstGeom prst="rect">
            <a:avLst/>
          </a:prstGeom>
          <a:noFill/>
          <a:ln>
            <a:noFill/>
          </a:ln>
        </p:spPr>
      </p:pic>
      <p:sp>
        <p:nvSpPr>
          <p:cNvPr id="410" name="Google Shape;410;p17"/>
          <p:cNvSpPr txBox="1"/>
          <p:nvPr/>
        </p:nvSpPr>
        <p:spPr>
          <a:xfrm>
            <a:off x="7845261" y="3654915"/>
            <a:ext cx="78486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Times New Roman"/>
                <a:ea typeface="Times New Roman"/>
                <a:cs typeface="Times New Roman"/>
                <a:sym typeface="Times New Roman"/>
              </a:rPr>
              <a:t>OBERVATIONS:</a:t>
            </a:r>
            <a:endParaRPr/>
          </a:p>
          <a:p>
            <a:pPr marL="0" marR="0" lvl="0" indent="0" algn="l" rtl="0">
              <a:spcBef>
                <a:spcPts val="0"/>
              </a:spcBef>
              <a:spcAft>
                <a:spcPts val="0"/>
              </a:spcAft>
              <a:buNone/>
            </a:pPr>
            <a:endParaRPr sz="2400" b="1" u="sng">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These top 20, A-list Importers contribute to 50% of the taxes on the A- list products from China.</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8"/>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416" name="Google Shape;416;p18"/>
          <p:cNvGrpSpPr/>
          <p:nvPr/>
        </p:nvGrpSpPr>
        <p:grpSpPr>
          <a:xfrm>
            <a:off x="-1848943" y="-1543159"/>
            <a:ext cx="3101217" cy="3101217"/>
            <a:chOff x="0" y="0"/>
            <a:chExt cx="812800" cy="812800"/>
          </a:xfrm>
        </p:grpSpPr>
        <p:sp>
          <p:nvSpPr>
            <p:cNvPr id="417" name="Google Shape;417;p1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18" name="Google Shape;418;p1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19" name="Google Shape;419;p18"/>
          <p:cNvGrpSpPr/>
          <p:nvPr/>
        </p:nvGrpSpPr>
        <p:grpSpPr>
          <a:xfrm>
            <a:off x="14176720" y="-4651441"/>
            <a:ext cx="8827001" cy="8827001"/>
            <a:chOff x="0" y="0"/>
            <a:chExt cx="812800" cy="812800"/>
          </a:xfrm>
        </p:grpSpPr>
        <p:sp>
          <p:nvSpPr>
            <p:cNvPr id="420" name="Google Shape;420;p1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21" name="Google Shape;421;p1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22" name="Google Shape;422;p18"/>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423" name="Google Shape;423;p18"/>
          <p:cNvGrpSpPr/>
          <p:nvPr/>
        </p:nvGrpSpPr>
        <p:grpSpPr>
          <a:xfrm>
            <a:off x="-298334" y="5020960"/>
            <a:ext cx="444168" cy="4132508"/>
            <a:chOff x="0" y="-47625"/>
            <a:chExt cx="116983" cy="1088397"/>
          </a:xfrm>
        </p:grpSpPr>
        <p:sp>
          <p:nvSpPr>
            <p:cNvPr id="424" name="Google Shape;424;p18"/>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425" name="Google Shape;425;p18"/>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26" name="Google Shape;426;p18"/>
          <p:cNvSpPr txBox="1"/>
          <p:nvPr/>
        </p:nvSpPr>
        <p:spPr>
          <a:xfrm>
            <a:off x="6267442" y="663551"/>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427" name="Google Shape;427;p18"/>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Time line of Tax generation in the Ports</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428" name="Google Shape;428;p18"/>
          <p:cNvPicPr preferRelativeResize="0"/>
          <p:nvPr/>
        </p:nvPicPr>
        <p:blipFill rotWithShape="1">
          <a:blip r:embed="rId5">
            <a:alphaModFix/>
          </a:blip>
          <a:srcRect/>
          <a:stretch/>
        </p:blipFill>
        <p:spPr>
          <a:xfrm>
            <a:off x="618978" y="2334081"/>
            <a:ext cx="8668688" cy="4199065"/>
          </a:xfrm>
          <a:prstGeom prst="rect">
            <a:avLst/>
          </a:prstGeom>
          <a:noFill/>
          <a:ln>
            <a:noFill/>
          </a:ln>
        </p:spPr>
      </p:pic>
      <p:pic>
        <p:nvPicPr>
          <p:cNvPr id="429" name="Google Shape;429;p18"/>
          <p:cNvPicPr preferRelativeResize="0"/>
          <p:nvPr/>
        </p:nvPicPr>
        <p:blipFill rotWithShape="1">
          <a:blip r:embed="rId6">
            <a:alphaModFix/>
          </a:blip>
          <a:srcRect/>
          <a:stretch/>
        </p:blipFill>
        <p:spPr>
          <a:xfrm>
            <a:off x="1679307" y="6948868"/>
            <a:ext cx="2636873" cy="2492782"/>
          </a:xfrm>
          <a:prstGeom prst="rect">
            <a:avLst/>
          </a:prstGeom>
          <a:noFill/>
          <a:ln>
            <a:noFill/>
          </a:ln>
        </p:spPr>
      </p:pic>
      <p:sp>
        <p:nvSpPr>
          <p:cNvPr id="430" name="Google Shape;430;p18"/>
          <p:cNvSpPr txBox="1"/>
          <p:nvPr/>
        </p:nvSpPr>
        <p:spPr>
          <a:xfrm>
            <a:off x="5029200" y="7375151"/>
            <a:ext cx="8382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OBSERVATION: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It was seen that there was a Great Decline in 1866, after which the tax generated became steady and an increase in 1869.</a:t>
            </a:r>
            <a:endParaRPr/>
          </a:p>
        </p:txBody>
      </p:sp>
      <p:pic>
        <p:nvPicPr>
          <p:cNvPr id="431" name="Google Shape;431;p18"/>
          <p:cNvPicPr preferRelativeResize="0"/>
          <p:nvPr/>
        </p:nvPicPr>
        <p:blipFill rotWithShape="1">
          <a:blip r:embed="rId7">
            <a:alphaModFix/>
          </a:blip>
          <a:srcRect/>
          <a:stretch/>
        </p:blipFill>
        <p:spPr>
          <a:xfrm>
            <a:off x="9368309" y="2110533"/>
            <a:ext cx="7697274" cy="51823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9"/>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437" name="Google Shape;437;p19"/>
          <p:cNvGrpSpPr/>
          <p:nvPr/>
        </p:nvGrpSpPr>
        <p:grpSpPr>
          <a:xfrm>
            <a:off x="-1848943" y="-1543159"/>
            <a:ext cx="3101217" cy="3101217"/>
            <a:chOff x="0" y="0"/>
            <a:chExt cx="812800" cy="812800"/>
          </a:xfrm>
        </p:grpSpPr>
        <p:sp>
          <p:nvSpPr>
            <p:cNvPr id="438" name="Google Shape;438;p1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39" name="Google Shape;439;p1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40" name="Google Shape;440;p19"/>
          <p:cNvGrpSpPr/>
          <p:nvPr/>
        </p:nvGrpSpPr>
        <p:grpSpPr>
          <a:xfrm>
            <a:off x="14176720" y="-4651441"/>
            <a:ext cx="8827001" cy="8827001"/>
            <a:chOff x="0" y="0"/>
            <a:chExt cx="812800" cy="812800"/>
          </a:xfrm>
        </p:grpSpPr>
        <p:sp>
          <p:nvSpPr>
            <p:cNvPr id="441" name="Google Shape;441;p1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42" name="Google Shape;442;p1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43" name="Google Shape;443;p19"/>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444" name="Google Shape;444;p19"/>
          <p:cNvGrpSpPr/>
          <p:nvPr/>
        </p:nvGrpSpPr>
        <p:grpSpPr>
          <a:xfrm>
            <a:off x="-298334" y="5020960"/>
            <a:ext cx="444168" cy="4132508"/>
            <a:chOff x="0" y="-47625"/>
            <a:chExt cx="116983" cy="1088397"/>
          </a:xfrm>
        </p:grpSpPr>
        <p:sp>
          <p:nvSpPr>
            <p:cNvPr id="445" name="Google Shape;445;p19"/>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446" name="Google Shape;446;p19"/>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47" name="Google Shape;447;p19"/>
          <p:cNvSpPr txBox="1"/>
          <p:nvPr/>
        </p:nvSpPr>
        <p:spPr>
          <a:xfrm>
            <a:off x="6683942" y="592532"/>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448" name="Google Shape;448;p19"/>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Time line of Tax generation in the Ports</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sp>
        <p:nvSpPr>
          <p:cNvPr id="449" name="Google Shape;449;p19"/>
          <p:cNvSpPr txBox="1"/>
          <p:nvPr/>
        </p:nvSpPr>
        <p:spPr>
          <a:xfrm>
            <a:off x="4953000" y="8517410"/>
            <a:ext cx="110490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OBSERVATION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Across the main 3 years (excluding 1869 because the data is incomplete), there seems to be no regular or repeated patterns other than that every time there is an increase, there is a corresponding decrease.</a:t>
            </a:r>
            <a:endParaRPr/>
          </a:p>
        </p:txBody>
      </p:sp>
      <p:pic>
        <p:nvPicPr>
          <p:cNvPr id="450" name="Google Shape;450;p19"/>
          <p:cNvPicPr preferRelativeResize="0"/>
          <p:nvPr/>
        </p:nvPicPr>
        <p:blipFill rotWithShape="1">
          <a:blip r:embed="rId5">
            <a:alphaModFix/>
          </a:blip>
          <a:srcRect/>
          <a:stretch/>
        </p:blipFill>
        <p:spPr>
          <a:xfrm>
            <a:off x="12280769" y="2982153"/>
            <a:ext cx="5825538" cy="5220429"/>
          </a:xfrm>
          <a:prstGeom prst="rect">
            <a:avLst/>
          </a:prstGeom>
          <a:noFill/>
          <a:ln>
            <a:noFill/>
          </a:ln>
        </p:spPr>
      </p:pic>
      <p:pic>
        <p:nvPicPr>
          <p:cNvPr id="451" name="Google Shape;451;p19"/>
          <p:cNvPicPr preferRelativeResize="0"/>
          <p:nvPr/>
        </p:nvPicPr>
        <p:blipFill rotWithShape="1">
          <a:blip r:embed="rId6">
            <a:alphaModFix/>
          </a:blip>
          <a:srcRect/>
          <a:stretch/>
        </p:blipFill>
        <p:spPr>
          <a:xfrm>
            <a:off x="6374447" y="2942557"/>
            <a:ext cx="5681914" cy="5363323"/>
          </a:xfrm>
          <a:prstGeom prst="rect">
            <a:avLst/>
          </a:prstGeom>
          <a:noFill/>
          <a:ln>
            <a:noFill/>
          </a:ln>
        </p:spPr>
      </p:pic>
      <p:pic>
        <p:nvPicPr>
          <p:cNvPr id="452" name="Google Shape;452;p19"/>
          <p:cNvPicPr preferRelativeResize="0"/>
          <p:nvPr/>
        </p:nvPicPr>
        <p:blipFill rotWithShape="1">
          <a:blip r:embed="rId7">
            <a:alphaModFix/>
          </a:blip>
          <a:srcRect/>
          <a:stretch/>
        </p:blipFill>
        <p:spPr>
          <a:xfrm>
            <a:off x="454729" y="2920825"/>
            <a:ext cx="5681914" cy="5258534"/>
          </a:xfrm>
          <a:prstGeom prst="rect">
            <a:avLst/>
          </a:prstGeom>
          <a:noFill/>
          <a:ln>
            <a:noFill/>
          </a:ln>
        </p:spPr>
      </p:pic>
      <p:sp>
        <p:nvSpPr>
          <p:cNvPr id="453" name="Google Shape;453;p19"/>
          <p:cNvSpPr txBox="1"/>
          <p:nvPr/>
        </p:nvSpPr>
        <p:spPr>
          <a:xfrm>
            <a:off x="2434988" y="2468648"/>
            <a:ext cx="1489004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Calibri"/>
                <a:ea typeface="Calibri"/>
                <a:cs typeface="Calibri"/>
                <a:sym typeface="Calibri"/>
              </a:rPr>
              <a:t>Year 1866 					             Year 1867 						   Year 1868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116" name="Google Shape;116;p2"/>
          <p:cNvGrpSpPr/>
          <p:nvPr/>
        </p:nvGrpSpPr>
        <p:grpSpPr>
          <a:xfrm>
            <a:off x="-1848943" y="-1543159"/>
            <a:ext cx="3101217" cy="3101217"/>
            <a:chOff x="0" y="0"/>
            <a:chExt cx="812800" cy="812800"/>
          </a:xfrm>
        </p:grpSpPr>
        <p:sp>
          <p:nvSpPr>
            <p:cNvPr id="117" name="Google Shape;117;p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18" name="Google Shape;118;p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 name="Google Shape;119;p2"/>
          <p:cNvGrpSpPr/>
          <p:nvPr/>
        </p:nvGrpSpPr>
        <p:grpSpPr>
          <a:xfrm>
            <a:off x="14176720" y="-4651441"/>
            <a:ext cx="8827001" cy="8827001"/>
            <a:chOff x="0" y="0"/>
            <a:chExt cx="812800" cy="812800"/>
          </a:xfrm>
        </p:grpSpPr>
        <p:sp>
          <p:nvSpPr>
            <p:cNvPr id="120" name="Google Shape;120;p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21" name="Google Shape;121;p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2"/>
          <p:cNvSpPr/>
          <p:nvPr/>
        </p:nvSpPr>
        <p:spPr>
          <a:xfrm>
            <a:off x="15042555" y="-657204"/>
            <a:ext cx="3654744" cy="4693090"/>
          </a:xfrm>
          <a:custGeom>
            <a:avLst/>
            <a:gdLst/>
            <a:ahLst/>
            <a:cxnLst/>
            <a:rect l="l" t="t" r="r" b="b"/>
            <a:pathLst>
              <a:path w="3654744" h="4693090" extrusionOk="0">
                <a:moveTo>
                  <a:pt x="0" y="0"/>
                </a:moveTo>
                <a:lnTo>
                  <a:pt x="3654744" y="0"/>
                </a:lnTo>
                <a:lnTo>
                  <a:pt x="3654744" y="4693090"/>
                </a:lnTo>
                <a:lnTo>
                  <a:pt x="0" y="4693090"/>
                </a:lnTo>
                <a:lnTo>
                  <a:pt x="0" y="0"/>
                </a:lnTo>
                <a:close/>
              </a:path>
            </a:pathLst>
          </a:custGeom>
          <a:blipFill rotWithShape="1">
            <a:blip r:embed="rId4">
              <a:alphaModFix/>
            </a:blip>
            <a:stretch>
              <a:fillRect/>
            </a:stretch>
          </a:blipFill>
          <a:ln>
            <a:noFill/>
          </a:ln>
        </p:spPr>
      </p:sp>
      <p:grpSp>
        <p:nvGrpSpPr>
          <p:cNvPr id="123" name="Google Shape;123;p2"/>
          <p:cNvGrpSpPr/>
          <p:nvPr/>
        </p:nvGrpSpPr>
        <p:grpSpPr>
          <a:xfrm>
            <a:off x="-298334" y="5020960"/>
            <a:ext cx="444168" cy="4132508"/>
            <a:chOff x="0" y="-47625"/>
            <a:chExt cx="116983" cy="1088397"/>
          </a:xfrm>
        </p:grpSpPr>
        <p:sp>
          <p:nvSpPr>
            <p:cNvPr id="124" name="Google Shape;124;p2"/>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125" name="Google Shape;125;p2"/>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2"/>
          <p:cNvSpPr/>
          <p:nvPr/>
        </p:nvSpPr>
        <p:spPr>
          <a:xfrm>
            <a:off x="14237021" y="1273037"/>
            <a:ext cx="852758" cy="852758"/>
          </a:xfrm>
          <a:custGeom>
            <a:avLst/>
            <a:gdLst/>
            <a:ahLst/>
            <a:cxnLst/>
            <a:rect l="l" t="t" r="r" b="b"/>
            <a:pathLst>
              <a:path w="852758" h="852758" extrusionOk="0">
                <a:moveTo>
                  <a:pt x="0" y="0"/>
                </a:moveTo>
                <a:lnTo>
                  <a:pt x="852757" y="0"/>
                </a:lnTo>
                <a:lnTo>
                  <a:pt x="852757" y="852758"/>
                </a:lnTo>
                <a:lnTo>
                  <a:pt x="0" y="852758"/>
                </a:lnTo>
                <a:lnTo>
                  <a:pt x="0" y="0"/>
                </a:lnTo>
                <a:close/>
              </a:path>
            </a:pathLst>
          </a:custGeom>
          <a:blipFill rotWithShape="1">
            <a:blip r:embed="rId5">
              <a:alphaModFix/>
            </a:blip>
            <a:stretch>
              <a:fillRect/>
            </a:stretch>
          </a:blipFill>
          <a:ln>
            <a:noFill/>
          </a:ln>
        </p:spPr>
      </p:sp>
      <p:sp>
        <p:nvSpPr>
          <p:cNvPr id="127" name="Google Shape;127;p2"/>
          <p:cNvSpPr txBox="1"/>
          <p:nvPr/>
        </p:nvSpPr>
        <p:spPr>
          <a:xfrm>
            <a:off x="1028700" y="1712785"/>
            <a:ext cx="9383738" cy="98488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7200" b="1" i="0" u="none" strike="noStrike" cap="none">
                <a:solidFill>
                  <a:srgbClr val="0665BE"/>
                </a:solidFill>
                <a:latin typeface="Arial"/>
                <a:ea typeface="Arial"/>
                <a:cs typeface="Arial"/>
                <a:sym typeface="Arial"/>
              </a:rPr>
              <a:t>Problem Statement</a:t>
            </a:r>
            <a:endParaRPr/>
          </a:p>
        </p:txBody>
      </p:sp>
      <p:sp>
        <p:nvSpPr>
          <p:cNvPr id="128" name="Google Shape;128;p2"/>
          <p:cNvSpPr txBox="1"/>
          <p:nvPr/>
        </p:nvSpPr>
        <p:spPr>
          <a:xfrm>
            <a:off x="719253" y="4035886"/>
            <a:ext cx="13517768" cy="2755050"/>
          </a:xfrm>
          <a:prstGeom prst="rect">
            <a:avLst/>
          </a:prstGeom>
          <a:noFill/>
          <a:ln>
            <a:noFill/>
          </a:ln>
        </p:spPr>
        <p:txBody>
          <a:bodyPr spcFirstLastPara="1" wrap="square" lIns="0" tIns="0" rIns="0" bIns="0" anchor="t" anchorCtr="0">
            <a:spAutoFit/>
          </a:bodyPr>
          <a:lstStyle/>
          <a:p>
            <a:pPr marL="302259" marR="0" lvl="1" indent="0" algn="just" rtl="0">
              <a:lnSpc>
                <a:spcPct val="130010"/>
              </a:lnSpc>
              <a:spcBef>
                <a:spcPts val="0"/>
              </a:spcBef>
              <a:spcAft>
                <a:spcPts val="0"/>
              </a:spcAft>
              <a:buNone/>
            </a:pPr>
            <a:r>
              <a:rPr lang="en-US" sz="2799" b="1" i="0" u="none" strike="noStrike" cap="none" dirty="0">
                <a:solidFill>
                  <a:srgbClr val="000000"/>
                </a:solidFill>
                <a:latin typeface="Poppins"/>
                <a:ea typeface="Poppins"/>
                <a:cs typeface="Poppins"/>
                <a:sym typeface="Poppins"/>
              </a:rPr>
              <a:t>The dataset contains various features and tax collected across different custom offices in Nigeria for 3 years plus.</a:t>
            </a:r>
            <a:endParaRPr dirty="0"/>
          </a:p>
          <a:p>
            <a:pPr marL="302259" marR="0" lvl="1" indent="0" algn="just" rtl="0">
              <a:lnSpc>
                <a:spcPct val="130010"/>
              </a:lnSpc>
              <a:spcBef>
                <a:spcPts val="0"/>
              </a:spcBef>
              <a:spcAft>
                <a:spcPts val="0"/>
              </a:spcAft>
              <a:buNone/>
            </a:pPr>
            <a:endParaRPr sz="2799" b="1" i="0" u="none" strike="noStrike" cap="none" dirty="0">
              <a:solidFill>
                <a:srgbClr val="000000"/>
              </a:solidFill>
              <a:latin typeface="Poppins"/>
              <a:ea typeface="Poppins"/>
              <a:cs typeface="Poppins"/>
              <a:sym typeface="Poppins"/>
            </a:endParaRPr>
          </a:p>
          <a:p>
            <a:pPr marL="302259" marR="0" lvl="1" indent="0" algn="just" rtl="0">
              <a:lnSpc>
                <a:spcPct val="130010"/>
              </a:lnSpc>
              <a:spcBef>
                <a:spcPts val="0"/>
              </a:spcBef>
              <a:spcAft>
                <a:spcPts val="0"/>
              </a:spcAft>
              <a:buNone/>
            </a:pPr>
            <a:r>
              <a:rPr lang="en-US" sz="2799" b="1" i="0" u="none" strike="noStrike" cap="none" dirty="0">
                <a:solidFill>
                  <a:srgbClr val="000000"/>
                </a:solidFill>
                <a:latin typeface="Poppins"/>
                <a:ea typeface="Poppins"/>
                <a:cs typeface="Poppins"/>
                <a:sym typeface="Poppins"/>
              </a:rPr>
              <a:t>The analysis done was to track Tax generation and factors that affects it and give best optimized recommendation to increase and optimize Tax generation for the Federal government of Nigeria.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0"/>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459" name="Google Shape;459;p20"/>
          <p:cNvGrpSpPr/>
          <p:nvPr/>
        </p:nvGrpSpPr>
        <p:grpSpPr>
          <a:xfrm>
            <a:off x="-1848943" y="-1543159"/>
            <a:ext cx="3101217" cy="3101217"/>
            <a:chOff x="0" y="0"/>
            <a:chExt cx="812800" cy="812800"/>
          </a:xfrm>
        </p:grpSpPr>
        <p:sp>
          <p:nvSpPr>
            <p:cNvPr id="460" name="Google Shape;460;p2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61" name="Google Shape;461;p2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62" name="Google Shape;462;p20"/>
          <p:cNvGrpSpPr/>
          <p:nvPr/>
        </p:nvGrpSpPr>
        <p:grpSpPr>
          <a:xfrm>
            <a:off x="14176720" y="-4651441"/>
            <a:ext cx="8827001" cy="8827001"/>
            <a:chOff x="0" y="0"/>
            <a:chExt cx="812800" cy="812800"/>
          </a:xfrm>
        </p:grpSpPr>
        <p:sp>
          <p:nvSpPr>
            <p:cNvPr id="463" name="Google Shape;463;p2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64" name="Google Shape;464;p2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65" name="Google Shape;465;p20"/>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466" name="Google Shape;466;p20"/>
          <p:cNvGrpSpPr/>
          <p:nvPr/>
        </p:nvGrpSpPr>
        <p:grpSpPr>
          <a:xfrm>
            <a:off x="-298334" y="5020960"/>
            <a:ext cx="444168" cy="4132508"/>
            <a:chOff x="0" y="-47625"/>
            <a:chExt cx="116983" cy="1088397"/>
          </a:xfrm>
        </p:grpSpPr>
        <p:sp>
          <p:nvSpPr>
            <p:cNvPr id="467" name="Google Shape;467;p20"/>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468" name="Google Shape;468;p20"/>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69" name="Google Shape;469;p20"/>
          <p:cNvSpPr txBox="1"/>
          <p:nvPr/>
        </p:nvSpPr>
        <p:spPr>
          <a:xfrm>
            <a:off x="6124597" y="672900"/>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470" name="Google Shape;470;p20"/>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Time line of Tax generation in the Ports</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sp>
        <p:nvSpPr>
          <p:cNvPr id="471" name="Google Shape;471;p20"/>
          <p:cNvSpPr txBox="1"/>
          <p:nvPr/>
        </p:nvSpPr>
        <p:spPr>
          <a:xfrm>
            <a:off x="689756" y="2822259"/>
            <a:ext cx="16806747"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OBSERVATION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Again, we observe just 4 Custom office in 1868. Which as earlier said may be due to absence of data or decommission of office which seems so unlikely as the numbers missing offices record is high. </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So, the most reasonable possible reason is Data Gap which could be to various reasons as   </a:t>
            </a:r>
            <a:endParaRPr/>
          </a:p>
          <a:p>
            <a:pPr marL="457200" marR="0" lvl="0" indent="-457200" algn="l" rtl="0">
              <a:spcBef>
                <a:spcPts val="0"/>
              </a:spcBef>
              <a:spcAft>
                <a:spcPts val="0"/>
              </a:spcAft>
              <a:buClr>
                <a:schemeClr val="dk1"/>
              </a:buClr>
              <a:buSzPts val="2400"/>
              <a:buFont typeface="Times New Roman"/>
              <a:buAutoNum type="alphaUcParenR"/>
            </a:pPr>
            <a:r>
              <a:rPr lang="en-US" sz="2400">
                <a:solidFill>
                  <a:schemeClr val="dk1"/>
                </a:solidFill>
                <a:latin typeface="Times New Roman"/>
                <a:ea typeface="Times New Roman"/>
                <a:cs typeface="Times New Roman"/>
                <a:sym typeface="Times New Roman"/>
              </a:rPr>
              <a:t>Inadequate record keeping resources such as record keeping personnel, storage capacities   </a:t>
            </a:r>
            <a:endParaRPr/>
          </a:p>
          <a:p>
            <a:pPr marL="457200" marR="0" lvl="0" indent="-457200" algn="l" rtl="0">
              <a:spcBef>
                <a:spcPts val="0"/>
              </a:spcBef>
              <a:spcAft>
                <a:spcPts val="0"/>
              </a:spcAft>
              <a:buClr>
                <a:schemeClr val="dk1"/>
              </a:buClr>
              <a:buSzPts val="2400"/>
              <a:buFont typeface="Times New Roman"/>
              <a:buAutoNum type="alphaUcParenR"/>
            </a:pPr>
            <a:r>
              <a:rPr lang="en-US" sz="2400">
                <a:solidFill>
                  <a:schemeClr val="dk1"/>
                </a:solidFill>
                <a:latin typeface="Times New Roman"/>
                <a:ea typeface="Times New Roman"/>
                <a:cs typeface="Times New Roman"/>
                <a:sym typeface="Times New Roman"/>
              </a:rPr>
              <a:t>Record restriction. The record could be restricted from public access   </a:t>
            </a:r>
            <a:endParaRPr/>
          </a:p>
          <a:p>
            <a:pPr marL="457200" marR="0" lvl="0" indent="-457200" algn="l" rtl="0">
              <a:spcBef>
                <a:spcPts val="0"/>
              </a:spcBef>
              <a:spcAft>
                <a:spcPts val="0"/>
              </a:spcAft>
              <a:buClr>
                <a:schemeClr val="dk1"/>
              </a:buClr>
              <a:buSzPts val="2400"/>
              <a:buFont typeface="Times New Roman"/>
              <a:buAutoNum type="alphaUcParenR"/>
            </a:pPr>
            <a:r>
              <a:rPr lang="en-US" sz="2400">
                <a:solidFill>
                  <a:schemeClr val="dk1"/>
                </a:solidFill>
                <a:latin typeface="Times New Roman"/>
                <a:ea typeface="Times New Roman"/>
                <a:cs typeface="Times New Roman"/>
                <a:sym typeface="Times New Roman"/>
              </a:rPr>
              <a:t>Another possible reason could be corrupt intention of deliberate withdrawal or destroying records. Embezzlements or Misappropriation</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We can't investigate further due to limited data.</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1"/>
          <p:cNvSpPr/>
          <p:nvPr/>
        </p:nvSpPr>
        <p:spPr>
          <a:xfrm>
            <a:off x="181693" y="35262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7" name="Google Shape;477;p21"/>
          <p:cNvGrpSpPr/>
          <p:nvPr/>
        </p:nvGrpSpPr>
        <p:grpSpPr>
          <a:xfrm>
            <a:off x="-1848943" y="-1543159"/>
            <a:ext cx="3101217" cy="3101217"/>
            <a:chOff x="0" y="0"/>
            <a:chExt cx="812800" cy="812800"/>
          </a:xfrm>
        </p:grpSpPr>
        <p:sp>
          <p:nvSpPr>
            <p:cNvPr id="478" name="Google Shape;478;p2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79" name="Google Shape;479;p2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80" name="Google Shape;480;p21"/>
          <p:cNvGrpSpPr/>
          <p:nvPr/>
        </p:nvGrpSpPr>
        <p:grpSpPr>
          <a:xfrm>
            <a:off x="14176720" y="-4651441"/>
            <a:ext cx="8827001" cy="8827001"/>
            <a:chOff x="0" y="0"/>
            <a:chExt cx="812800" cy="812800"/>
          </a:xfrm>
        </p:grpSpPr>
        <p:sp>
          <p:nvSpPr>
            <p:cNvPr id="481" name="Google Shape;481;p2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482" name="Google Shape;482;p2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83" name="Google Shape;483;p21"/>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484" name="Google Shape;484;p21"/>
          <p:cNvGrpSpPr/>
          <p:nvPr/>
        </p:nvGrpSpPr>
        <p:grpSpPr>
          <a:xfrm>
            <a:off x="-298334" y="5020960"/>
            <a:ext cx="444168" cy="4132508"/>
            <a:chOff x="0" y="-47625"/>
            <a:chExt cx="116983" cy="1088397"/>
          </a:xfrm>
        </p:grpSpPr>
        <p:sp>
          <p:nvSpPr>
            <p:cNvPr id="485" name="Google Shape;485;p21"/>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486" name="Google Shape;486;p21"/>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87" name="Google Shape;487;p21"/>
          <p:cNvSpPr txBox="1"/>
          <p:nvPr/>
        </p:nvSpPr>
        <p:spPr>
          <a:xfrm>
            <a:off x="5691811" y="590870"/>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488" name="Google Shape;488;p21"/>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Tax generation in the Ports Correlation</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489" name="Google Shape;489;p21"/>
          <p:cNvPicPr preferRelativeResize="0"/>
          <p:nvPr/>
        </p:nvPicPr>
        <p:blipFill rotWithShape="1">
          <a:blip r:embed="rId5">
            <a:alphaModFix/>
          </a:blip>
          <a:srcRect/>
          <a:stretch/>
        </p:blipFill>
        <p:spPr>
          <a:xfrm>
            <a:off x="11562902" y="5691830"/>
            <a:ext cx="5715449" cy="4552028"/>
          </a:xfrm>
          <a:prstGeom prst="rect">
            <a:avLst/>
          </a:prstGeom>
          <a:noFill/>
          <a:ln>
            <a:noFill/>
          </a:ln>
        </p:spPr>
      </p:pic>
      <p:pic>
        <p:nvPicPr>
          <p:cNvPr id="490" name="Google Shape;490;p21"/>
          <p:cNvPicPr preferRelativeResize="0"/>
          <p:nvPr/>
        </p:nvPicPr>
        <p:blipFill rotWithShape="1">
          <a:blip r:embed="rId6">
            <a:alphaModFix/>
          </a:blip>
          <a:srcRect/>
          <a:stretch/>
        </p:blipFill>
        <p:spPr>
          <a:xfrm>
            <a:off x="11435172" y="1063725"/>
            <a:ext cx="5888196" cy="4552028"/>
          </a:xfrm>
          <a:prstGeom prst="rect">
            <a:avLst/>
          </a:prstGeom>
          <a:noFill/>
          <a:ln>
            <a:noFill/>
          </a:ln>
        </p:spPr>
      </p:pic>
      <p:pic>
        <p:nvPicPr>
          <p:cNvPr id="491" name="Google Shape;491;p21"/>
          <p:cNvPicPr preferRelativeResize="0"/>
          <p:nvPr/>
        </p:nvPicPr>
        <p:blipFill rotWithShape="1">
          <a:blip r:embed="rId7">
            <a:alphaModFix/>
          </a:blip>
          <a:srcRect/>
          <a:stretch/>
        </p:blipFill>
        <p:spPr>
          <a:xfrm>
            <a:off x="8299372" y="4214106"/>
            <a:ext cx="3192669" cy="3721632"/>
          </a:xfrm>
          <a:prstGeom prst="rect">
            <a:avLst/>
          </a:prstGeom>
          <a:noFill/>
          <a:ln>
            <a:noFill/>
          </a:ln>
        </p:spPr>
      </p:pic>
      <p:sp>
        <p:nvSpPr>
          <p:cNvPr id="492" name="Google Shape;492;p21"/>
          <p:cNvSpPr txBox="1"/>
          <p:nvPr/>
        </p:nvSpPr>
        <p:spPr>
          <a:xfrm>
            <a:off x="12800389" y="1366991"/>
            <a:ext cx="324047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Correlation with CIF value</a:t>
            </a:r>
            <a:endParaRPr/>
          </a:p>
        </p:txBody>
      </p:sp>
      <p:sp>
        <p:nvSpPr>
          <p:cNvPr id="493" name="Google Shape;493;p21"/>
          <p:cNvSpPr txBox="1"/>
          <p:nvPr/>
        </p:nvSpPr>
        <p:spPr>
          <a:xfrm>
            <a:off x="1024150" y="8050255"/>
            <a:ext cx="10538751"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RECOMMENDATIONS</a:t>
            </a:r>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Government policies that encourages or aids products from country with high FOB and CIF prices should be encouraged.</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 Inter government relationship with these countries should be encouraged.</a:t>
            </a:r>
            <a:endParaRPr/>
          </a:p>
        </p:txBody>
      </p:sp>
      <p:pic>
        <p:nvPicPr>
          <p:cNvPr id="494" name="Google Shape;494;p21"/>
          <p:cNvPicPr preferRelativeResize="0"/>
          <p:nvPr/>
        </p:nvPicPr>
        <p:blipFill rotWithShape="1">
          <a:blip r:embed="rId8">
            <a:alphaModFix/>
          </a:blip>
          <a:srcRect/>
          <a:stretch/>
        </p:blipFill>
        <p:spPr>
          <a:xfrm>
            <a:off x="856559" y="2138821"/>
            <a:ext cx="7008512" cy="5832143"/>
          </a:xfrm>
          <a:prstGeom prst="rect">
            <a:avLst/>
          </a:prstGeom>
          <a:noFill/>
          <a:ln>
            <a:noFill/>
          </a:ln>
        </p:spPr>
      </p:pic>
      <p:sp>
        <p:nvSpPr>
          <p:cNvPr id="495" name="Google Shape;495;p21"/>
          <p:cNvSpPr txBox="1"/>
          <p:nvPr/>
        </p:nvSpPr>
        <p:spPr>
          <a:xfrm>
            <a:off x="12937241" y="5973000"/>
            <a:ext cx="324047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Correlation with FOB value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grpSp>
        <p:nvGrpSpPr>
          <p:cNvPr id="500" name="Google Shape;500;p22"/>
          <p:cNvGrpSpPr/>
          <p:nvPr/>
        </p:nvGrpSpPr>
        <p:grpSpPr>
          <a:xfrm>
            <a:off x="-1848943" y="-1543159"/>
            <a:ext cx="3101217" cy="3101217"/>
            <a:chOff x="0" y="0"/>
            <a:chExt cx="812800" cy="812800"/>
          </a:xfrm>
        </p:grpSpPr>
        <p:sp>
          <p:nvSpPr>
            <p:cNvPr id="501" name="Google Shape;501;p2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02" name="Google Shape;502;p2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3" name="Google Shape;503;p22"/>
          <p:cNvGrpSpPr/>
          <p:nvPr/>
        </p:nvGrpSpPr>
        <p:grpSpPr>
          <a:xfrm>
            <a:off x="14176720" y="-4651441"/>
            <a:ext cx="8827001" cy="8827001"/>
            <a:chOff x="0" y="0"/>
            <a:chExt cx="812800" cy="812800"/>
          </a:xfrm>
        </p:grpSpPr>
        <p:sp>
          <p:nvSpPr>
            <p:cNvPr id="504" name="Google Shape;504;p2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05" name="Google Shape;505;p2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06" name="Google Shape;506;p22"/>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507" name="Google Shape;507;p22"/>
          <p:cNvGrpSpPr/>
          <p:nvPr/>
        </p:nvGrpSpPr>
        <p:grpSpPr>
          <a:xfrm>
            <a:off x="-298334" y="5020960"/>
            <a:ext cx="444168" cy="4132508"/>
            <a:chOff x="0" y="-47625"/>
            <a:chExt cx="116983" cy="1088397"/>
          </a:xfrm>
        </p:grpSpPr>
        <p:sp>
          <p:nvSpPr>
            <p:cNvPr id="508" name="Google Shape;508;p22"/>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509" name="Google Shape;509;p22"/>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10" name="Google Shape;510;p22"/>
          <p:cNvSpPr txBox="1"/>
          <p:nvPr/>
        </p:nvSpPr>
        <p:spPr>
          <a:xfrm>
            <a:off x="5657273" y="518384"/>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511" name="Google Shape;511;p22"/>
          <p:cNvSpPr txBox="1"/>
          <p:nvPr/>
        </p:nvSpPr>
        <p:spPr>
          <a:xfrm>
            <a:off x="962966" y="1505556"/>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Data Gap Investigation</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sp>
        <p:nvSpPr>
          <p:cNvPr id="512" name="Google Shape;512;p22"/>
          <p:cNvSpPr txBox="1"/>
          <p:nvPr/>
        </p:nvSpPr>
        <p:spPr>
          <a:xfrm>
            <a:off x="533400" y="7177627"/>
            <a:ext cx="11734800"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OBSERVATIONS</a:t>
            </a:r>
            <a:endParaRPr/>
          </a:p>
          <a:p>
            <a:pPr marL="342900" marR="0" lvl="0" indent="-342900" algn="l" rtl="0">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Of all features with missing data, details about the Container imported seems to have the highest percentage. The table shows top 20 countries with the highest missing data about Container imports.</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RECOMMENDATIONS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1. Imports concerning containers from these countries should be monitored closely and documentations about the Container imports should be supervised closely as well.</a:t>
            </a:r>
            <a:endParaRPr/>
          </a:p>
        </p:txBody>
      </p:sp>
      <p:pic>
        <p:nvPicPr>
          <p:cNvPr id="513" name="Google Shape;513;p22"/>
          <p:cNvPicPr preferRelativeResize="0"/>
          <p:nvPr/>
        </p:nvPicPr>
        <p:blipFill rotWithShape="1">
          <a:blip r:embed="rId4">
            <a:alphaModFix/>
          </a:blip>
          <a:srcRect/>
          <a:stretch/>
        </p:blipFill>
        <p:spPr>
          <a:xfrm>
            <a:off x="12049410" y="1273166"/>
            <a:ext cx="3678989" cy="8856825"/>
          </a:xfrm>
          <a:prstGeom prst="rect">
            <a:avLst/>
          </a:prstGeom>
          <a:noFill/>
          <a:ln>
            <a:noFill/>
          </a:ln>
        </p:spPr>
      </p:pic>
      <p:pic>
        <p:nvPicPr>
          <p:cNvPr id="514" name="Google Shape;514;p22"/>
          <p:cNvPicPr preferRelativeResize="0"/>
          <p:nvPr/>
        </p:nvPicPr>
        <p:blipFill rotWithShape="1">
          <a:blip r:embed="rId5">
            <a:alphaModFix/>
          </a:blip>
          <a:srcRect/>
          <a:stretch/>
        </p:blipFill>
        <p:spPr>
          <a:xfrm>
            <a:off x="1371600" y="2050897"/>
            <a:ext cx="5609114" cy="5126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23"/>
          <p:cNvGrpSpPr/>
          <p:nvPr/>
        </p:nvGrpSpPr>
        <p:grpSpPr>
          <a:xfrm>
            <a:off x="-1848943" y="-1543159"/>
            <a:ext cx="3101217" cy="3101217"/>
            <a:chOff x="0" y="0"/>
            <a:chExt cx="812800" cy="812800"/>
          </a:xfrm>
        </p:grpSpPr>
        <p:sp>
          <p:nvSpPr>
            <p:cNvPr id="520" name="Google Shape;520;p2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21" name="Google Shape;521;p2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22" name="Google Shape;522;p23"/>
          <p:cNvGrpSpPr/>
          <p:nvPr/>
        </p:nvGrpSpPr>
        <p:grpSpPr>
          <a:xfrm>
            <a:off x="14176720" y="-4651441"/>
            <a:ext cx="8827001" cy="8827001"/>
            <a:chOff x="0" y="0"/>
            <a:chExt cx="812800" cy="812800"/>
          </a:xfrm>
        </p:grpSpPr>
        <p:sp>
          <p:nvSpPr>
            <p:cNvPr id="523" name="Google Shape;523;p2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24" name="Google Shape;524;p2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25" name="Google Shape;525;p23"/>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526" name="Google Shape;526;p23"/>
          <p:cNvGrpSpPr/>
          <p:nvPr/>
        </p:nvGrpSpPr>
        <p:grpSpPr>
          <a:xfrm>
            <a:off x="-298334" y="5020960"/>
            <a:ext cx="444168" cy="4132508"/>
            <a:chOff x="0" y="-47625"/>
            <a:chExt cx="116983" cy="1088397"/>
          </a:xfrm>
        </p:grpSpPr>
        <p:sp>
          <p:nvSpPr>
            <p:cNvPr id="527" name="Google Shape;527;p23"/>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528" name="Google Shape;528;p23"/>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29" name="Google Shape;529;p23"/>
          <p:cNvSpPr txBox="1"/>
          <p:nvPr/>
        </p:nvSpPr>
        <p:spPr>
          <a:xfrm>
            <a:off x="5465285" y="549521"/>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530" name="Google Shape;530;p23"/>
          <p:cNvSpPr txBox="1"/>
          <p:nvPr/>
        </p:nvSpPr>
        <p:spPr>
          <a:xfrm>
            <a:off x="1015909" y="1432405"/>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A-list countries for our A-list products </a:t>
            </a:r>
            <a:r>
              <a:rPr lang="en-US" sz="1800" b="1">
                <a:solidFill>
                  <a:schemeClr val="dk2"/>
                </a:solidFill>
                <a:latin typeface="Calibri"/>
                <a:ea typeface="Calibri"/>
                <a:cs typeface="Calibri"/>
                <a:sym typeface="Calibri"/>
              </a:rPr>
              <a:t>NOT ALL VISUALIZATIONS ARE SHOWN</a:t>
            </a:r>
            <a:endParaRPr sz="3200" b="1">
              <a:solidFill>
                <a:schemeClr val="dk2"/>
              </a:solidFill>
              <a:latin typeface="Calibri"/>
              <a:ea typeface="Calibri"/>
              <a:cs typeface="Calibri"/>
              <a:sym typeface="Calibri"/>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531" name="Google Shape;531;p23"/>
          <p:cNvPicPr preferRelativeResize="0"/>
          <p:nvPr/>
        </p:nvPicPr>
        <p:blipFill rotWithShape="1">
          <a:blip r:embed="rId4">
            <a:alphaModFix/>
          </a:blip>
          <a:srcRect/>
          <a:stretch/>
        </p:blipFill>
        <p:spPr>
          <a:xfrm>
            <a:off x="896342" y="6269939"/>
            <a:ext cx="7649643" cy="3753374"/>
          </a:xfrm>
          <a:prstGeom prst="rect">
            <a:avLst/>
          </a:prstGeom>
          <a:noFill/>
          <a:ln>
            <a:noFill/>
          </a:ln>
        </p:spPr>
      </p:pic>
      <p:pic>
        <p:nvPicPr>
          <p:cNvPr id="532" name="Google Shape;532;p23"/>
          <p:cNvPicPr preferRelativeResize="0"/>
          <p:nvPr/>
        </p:nvPicPr>
        <p:blipFill rotWithShape="1">
          <a:blip r:embed="rId5">
            <a:alphaModFix/>
          </a:blip>
          <a:srcRect/>
          <a:stretch/>
        </p:blipFill>
        <p:spPr>
          <a:xfrm>
            <a:off x="9144000" y="6392404"/>
            <a:ext cx="7744906" cy="3820058"/>
          </a:xfrm>
          <a:prstGeom prst="rect">
            <a:avLst/>
          </a:prstGeom>
          <a:noFill/>
          <a:ln>
            <a:noFill/>
          </a:ln>
        </p:spPr>
      </p:pic>
      <p:pic>
        <p:nvPicPr>
          <p:cNvPr id="533" name="Google Shape;533;p23"/>
          <p:cNvPicPr preferRelativeResize="0"/>
          <p:nvPr/>
        </p:nvPicPr>
        <p:blipFill rotWithShape="1">
          <a:blip r:embed="rId6">
            <a:alphaModFix/>
          </a:blip>
          <a:srcRect/>
          <a:stretch/>
        </p:blipFill>
        <p:spPr>
          <a:xfrm>
            <a:off x="8996514" y="2625224"/>
            <a:ext cx="7802064" cy="3829584"/>
          </a:xfrm>
          <a:prstGeom prst="rect">
            <a:avLst/>
          </a:prstGeom>
          <a:noFill/>
          <a:ln>
            <a:noFill/>
          </a:ln>
        </p:spPr>
      </p:pic>
      <p:pic>
        <p:nvPicPr>
          <p:cNvPr id="534" name="Google Shape;534;p23"/>
          <p:cNvPicPr preferRelativeResize="0"/>
          <p:nvPr/>
        </p:nvPicPr>
        <p:blipFill rotWithShape="1">
          <a:blip r:embed="rId7">
            <a:alphaModFix/>
          </a:blip>
          <a:srcRect/>
          <a:stretch/>
        </p:blipFill>
        <p:spPr>
          <a:xfrm>
            <a:off x="896342" y="2501988"/>
            <a:ext cx="7687748" cy="376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39" name="Google Shape;539;p24"/>
          <p:cNvGrpSpPr/>
          <p:nvPr/>
        </p:nvGrpSpPr>
        <p:grpSpPr>
          <a:xfrm>
            <a:off x="-1848943" y="-1543159"/>
            <a:ext cx="3101217" cy="3101217"/>
            <a:chOff x="0" y="0"/>
            <a:chExt cx="812800" cy="812800"/>
          </a:xfrm>
        </p:grpSpPr>
        <p:sp>
          <p:nvSpPr>
            <p:cNvPr id="540" name="Google Shape;540;p2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41" name="Google Shape;541;p2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42" name="Google Shape;542;p24"/>
          <p:cNvGrpSpPr/>
          <p:nvPr/>
        </p:nvGrpSpPr>
        <p:grpSpPr>
          <a:xfrm>
            <a:off x="14176720" y="-4651441"/>
            <a:ext cx="8827001" cy="8827001"/>
            <a:chOff x="0" y="0"/>
            <a:chExt cx="812800" cy="812800"/>
          </a:xfrm>
        </p:grpSpPr>
        <p:sp>
          <p:nvSpPr>
            <p:cNvPr id="543" name="Google Shape;543;p2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44" name="Google Shape;544;p2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45" name="Google Shape;545;p24"/>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546" name="Google Shape;546;p24"/>
          <p:cNvGrpSpPr/>
          <p:nvPr/>
        </p:nvGrpSpPr>
        <p:grpSpPr>
          <a:xfrm>
            <a:off x="-298334" y="5020960"/>
            <a:ext cx="444168" cy="4132508"/>
            <a:chOff x="0" y="-47625"/>
            <a:chExt cx="116983" cy="1088397"/>
          </a:xfrm>
        </p:grpSpPr>
        <p:sp>
          <p:nvSpPr>
            <p:cNvPr id="547" name="Google Shape;547;p24"/>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548" name="Google Shape;548;p24"/>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49" name="Google Shape;549;p24"/>
          <p:cNvSpPr txBox="1"/>
          <p:nvPr/>
        </p:nvSpPr>
        <p:spPr>
          <a:xfrm>
            <a:off x="5383956" y="591690"/>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550" name="Google Shape;550;p24"/>
          <p:cNvSpPr txBox="1"/>
          <p:nvPr/>
        </p:nvSpPr>
        <p:spPr>
          <a:xfrm>
            <a:off x="1015909" y="1432405"/>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A-list countries for our A-list products </a:t>
            </a:r>
            <a:r>
              <a:rPr lang="en-US" sz="1800" b="1">
                <a:solidFill>
                  <a:schemeClr val="dk2"/>
                </a:solidFill>
                <a:latin typeface="Calibri"/>
                <a:ea typeface="Calibri"/>
                <a:cs typeface="Calibri"/>
                <a:sym typeface="Calibri"/>
              </a:rPr>
              <a:t>NOT ALL VISUALIZATIONS ARE SHOWN</a:t>
            </a:r>
            <a:endParaRPr sz="3200" b="1">
              <a:solidFill>
                <a:schemeClr val="dk2"/>
              </a:solidFill>
              <a:latin typeface="Calibri"/>
              <a:ea typeface="Calibri"/>
              <a:cs typeface="Calibri"/>
              <a:sym typeface="Calibri"/>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sp>
        <p:nvSpPr>
          <p:cNvPr id="551" name="Google Shape;551;p24"/>
          <p:cNvSpPr txBox="1"/>
          <p:nvPr/>
        </p:nvSpPr>
        <p:spPr>
          <a:xfrm>
            <a:off x="1015909" y="2645719"/>
            <a:ext cx="15519491"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OBSERVATION: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For reach of our A-list products, here's a corresponding A-list country of supply.</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7200000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28721000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44200000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2209099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17610000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28719000 – Belgium</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29100000 –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17620000 – Netherlands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2111000 -- United Kingdom</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19890000 – China</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A-list countries = China, Belgium, Netherlands, United Kingdom, Sweden, Hong Kong, United States, German, Korea, Republic of, Egypt.</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56" name="Google Shape;556;p25"/>
          <p:cNvGrpSpPr/>
          <p:nvPr/>
        </p:nvGrpSpPr>
        <p:grpSpPr>
          <a:xfrm>
            <a:off x="-1848943" y="-1543159"/>
            <a:ext cx="3101217" cy="3101217"/>
            <a:chOff x="0" y="0"/>
            <a:chExt cx="812800" cy="812800"/>
          </a:xfrm>
        </p:grpSpPr>
        <p:sp>
          <p:nvSpPr>
            <p:cNvPr id="557" name="Google Shape;557;p2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58" name="Google Shape;558;p2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59" name="Google Shape;559;p25"/>
          <p:cNvGrpSpPr/>
          <p:nvPr/>
        </p:nvGrpSpPr>
        <p:grpSpPr>
          <a:xfrm>
            <a:off x="14176720" y="-4651441"/>
            <a:ext cx="8827001" cy="8827001"/>
            <a:chOff x="0" y="0"/>
            <a:chExt cx="812800" cy="812800"/>
          </a:xfrm>
        </p:grpSpPr>
        <p:sp>
          <p:nvSpPr>
            <p:cNvPr id="560" name="Google Shape;560;p2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61" name="Google Shape;561;p2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62" name="Google Shape;562;p25"/>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563" name="Google Shape;563;p25"/>
          <p:cNvGrpSpPr/>
          <p:nvPr/>
        </p:nvGrpSpPr>
        <p:grpSpPr>
          <a:xfrm>
            <a:off x="-298334" y="5020960"/>
            <a:ext cx="444168" cy="4132508"/>
            <a:chOff x="0" y="-47625"/>
            <a:chExt cx="116983" cy="1088397"/>
          </a:xfrm>
        </p:grpSpPr>
        <p:sp>
          <p:nvSpPr>
            <p:cNvPr id="564" name="Google Shape;564;p25"/>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565" name="Google Shape;565;p25"/>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66" name="Google Shape;566;p25"/>
          <p:cNvSpPr txBox="1"/>
          <p:nvPr/>
        </p:nvSpPr>
        <p:spPr>
          <a:xfrm>
            <a:off x="5231267" y="549521"/>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567" name="Google Shape;567;p25"/>
          <p:cNvSpPr txBox="1"/>
          <p:nvPr/>
        </p:nvSpPr>
        <p:spPr>
          <a:xfrm>
            <a:off x="1015909" y="1432405"/>
            <a:ext cx="1529089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Cumulative Transaction Rate Time Line</a:t>
            </a:r>
            <a:endParaRPr/>
          </a:p>
          <a:p>
            <a:pPr marL="0" marR="0" lvl="0" indent="0" algn="l" rtl="0">
              <a:spcBef>
                <a:spcPts val="0"/>
              </a:spcBef>
              <a:spcAft>
                <a:spcPts val="0"/>
              </a:spcAft>
              <a:buNone/>
            </a:pPr>
            <a:endParaRPr sz="3200" b="1">
              <a:solidFill>
                <a:schemeClr val="dk2"/>
              </a:solidFill>
              <a:latin typeface="Calibri"/>
              <a:ea typeface="Calibri"/>
              <a:cs typeface="Calibri"/>
              <a:sym typeface="Calibri"/>
            </a:endParaRPr>
          </a:p>
        </p:txBody>
      </p:sp>
      <p:pic>
        <p:nvPicPr>
          <p:cNvPr id="568" name="Google Shape;568;p25"/>
          <p:cNvPicPr preferRelativeResize="0"/>
          <p:nvPr/>
        </p:nvPicPr>
        <p:blipFill rotWithShape="1">
          <a:blip r:embed="rId4">
            <a:alphaModFix/>
          </a:blip>
          <a:srcRect/>
          <a:stretch/>
        </p:blipFill>
        <p:spPr>
          <a:xfrm>
            <a:off x="8685736" y="2777238"/>
            <a:ext cx="7621064" cy="3686689"/>
          </a:xfrm>
          <a:prstGeom prst="rect">
            <a:avLst/>
          </a:prstGeom>
          <a:noFill/>
          <a:ln>
            <a:noFill/>
          </a:ln>
        </p:spPr>
      </p:pic>
      <p:pic>
        <p:nvPicPr>
          <p:cNvPr id="569" name="Google Shape;569;p25"/>
          <p:cNvPicPr preferRelativeResize="0"/>
          <p:nvPr/>
        </p:nvPicPr>
        <p:blipFill rotWithShape="1">
          <a:blip r:embed="rId5">
            <a:alphaModFix/>
          </a:blip>
          <a:srcRect/>
          <a:stretch/>
        </p:blipFill>
        <p:spPr>
          <a:xfrm>
            <a:off x="1030764" y="2707374"/>
            <a:ext cx="7630590" cy="3781953"/>
          </a:xfrm>
          <a:prstGeom prst="rect">
            <a:avLst/>
          </a:prstGeom>
          <a:noFill/>
          <a:ln>
            <a:noFill/>
          </a:ln>
        </p:spPr>
      </p:pic>
      <p:sp>
        <p:nvSpPr>
          <p:cNvPr id="570" name="Google Shape;570;p25"/>
          <p:cNvSpPr txBox="1"/>
          <p:nvPr/>
        </p:nvSpPr>
        <p:spPr>
          <a:xfrm>
            <a:off x="835449" y="6997604"/>
            <a:ext cx="7314136"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OBSERVATIONS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1. Similar to the Tax rate through the year, the transaction rate drops correlatively too which shows a high correlation between Tax generated and transactions made.</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2. No regular or pattern was observed during the years except for the general decline after the Great Decline which can be attributed to Data Gap.</a:t>
            </a:r>
            <a:endParaRPr/>
          </a:p>
        </p:txBody>
      </p:sp>
      <p:sp>
        <p:nvSpPr>
          <p:cNvPr id="571" name="Google Shape;571;p25"/>
          <p:cNvSpPr txBox="1"/>
          <p:nvPr/>
        </p:nvSpPr>
        <p:spPr>
          <a:xfrm>
            <a:off x="8839200" y="7405589"/>
            <a:ext cx="7924800"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RECOMENDATIONS</a:t>
            </a:r>
            <a:endParaRPr/>
          </a:p>
          <a:p>
            <a:pPr marL="457200" marR="0" lvl="0" indent="-457200" algn="l" rtl="0">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Transactions with all relevant countries A-list countries, should be monitored and encouraged.</a:t>
            </a:r>
            <a:endParaRPr/>
          </a:p>
          <a:p>
            <a:pPr marL="457200" marR="0" lvl="0" indent="-457200" algn="l" rtl="0">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Government policies that will aids or improve such transactions should be made.</a:t>
            </a:r>
            <a:endParaRPr/>
          </a:p>
          <a:p>
            <a:pPr marL="457200" marR="0" lvl="0" indent="-457200" algn="l" rtl="0">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In case of the Data Gap, Data Management system should be put in place in order to reduce to the minimal such data loss</a:t>
            </a:r>
            <a:r>
              <a:rPr lang="en-US" sz="2000" b="1">
                <a:solidFill>
                  <a:srgbClr val="0070C0"/>
                </a:solidFill>
                <a:latin typeface="Calibri"/>
                <a:ea typeface="Calibri"/>
                <a:cs typeface="Calibri"/>
                <a:sym typeface="Calibri"/>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6"/>
          <p:cNvGrpSpPr/>
          <p:nvPr/>
        </p:nvGrpSpPr>
        <p:grpSpPr>
          <a:xfrm>
            <a:off x="-1848943" y="-1543159"/>
            <a:ext cx="3101217" cy="3101217"/>
            <a:chOff x="0" y="0"/>
            <a:chExt cx="812800" cy="812800"/>
          </a:xfrm>
        </p:grpSpPr>
        <p:sp>
          <p:nvSpPr>
            <p:cNvPr id="577" name="Google Shape;577;p2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78" name="Google Shape;578;p2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79" name="Google Shape;579;p26"/>
          <p:cNvGrpSpPr/>
          <p:nvPr/>
        </p:nvGrpSpPr>
        <p:grpSpPr>
          <a:xfrm>
            <a:off x="14176720" y="-4651441"/>
            <a:ext cx="8827001" cy="8827001"/>
            <a:chOff x="0" y="0"/>
            <a:chExt cx="812800" cy="812800"/>
          </a:xfrm>
        </p:grpSpPr>
        <p:sp>
          <p:nvSpPr>
            <p:cNvPr id="580" name="Google Shape;580;p2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81" name="Google Shape;581;p2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82" name="Google Shape;582;p26"/>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583" name="Google Shape;583;p26"/>
          <p:cNvGrpSpPr/>
          <p:nvPr/>
        </p:nvGrpSpPr>
        <p:grpSpPr>
          <a:xfrm>
            <a:off x="-298334" y="5020960"/>
            <a:ext cx="444168" cy="4132508"/>
            <a:chOff x="0" y="-47625"/>
            <a:chExt cx="116983" cy="1088397"/>
          </a:xfrm>
        </p:grpSpPr>
        <p:sp>
          <p:nvSpPr>
            <p:cNvPr id="584" name="Google Shape;584;p26"/>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585" name="Google Shape;585;p26"/>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86" name="Google Shape;586;p26"/>
          <p:cNvSpPr txBox="1"/>
          <p:nvPr/>
        </p:nvSpPr>
        <p:spPr>
          <a:xfrm>
            <a:off x="5691811" y="452060"/>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587" name="Google Shape;587;p26"/>
          <p:cNvSpPr txBox="1"/>
          <p:nvPr/>
        </p:nvSpPr>
        <p:spPr>
          <a:xfrm>
            <a:off x="1015909" y="1281290"/>
            <a:ext cx="152908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Logistics/Transport Cost</a:t>
            </a:r>
            <a:endParaRPr/>
          </a:p>
        </p:txBody>
      </p:sp>
      <p:pic>
        <p:nvPicPr>
          <p:cNvPr id="588" name="Google Shape;588;p26"/>
          <p:cNvPicPr preferRelativeResize="0"/>
          <p:nvPr/>
        </p:nvPicPr>
        <p:blipFill rotWithShape="1">
          <a:blip r:embed="rId4">
            <a:alphaModFix/>
          </a:blip>
          <a:srcRect/>
          <a:stretch/>
        </p:blipFill>
        <p:spPr>
          <a:xfrm>
            <a:off x="12488985" y="1993490"/>
            <a:ext cx="5365468" cy="7889649"/>
          </a:xfrm>
          <a:prstGeom prst="rect">
            <a:avLst/>
          </a:prstGeom>
          <a:noFill/>
          <a:ln>
            <a:noFill/>
          </a:ln>
        </p:spPr>
      </p:pic>
      <p:pic>
        <p:nvPicPr>
          <p:cNvPr id="589" name="Google Shape;589;p26"/>
          <p:cNvPicPr preferRelativeResize="0"/>
          <p:nvPr/>
        </p:nvPicPr>
        <p:blipFill rotWithShape="1">
          <a:blip r:embed="rId5">
            <a:alphaModFix/>
          </a:blip>
          <a:srcRect/>
          <a:stretch/>
        </p:blipFill>
        <p:spPr>
          <a:xfrm>
            <a:off x="963009" y="2180811"/>
            <a:ext cx="5807713" cy="7702603"/>
          </a:xfrm>
          <a:prstGeom prst="rect">
            <a:avLst/>
          </a:prstGeom>
          <a:noFill/>
          <a:ln>
            <a:noFill/>
          </a:ln>
        </p:spPr>
      </p:pic>
      <p:sp>
        <p:nvSpPr>
          <p:cNvPr id="590" name="Google Shape;590;p26"/>
          <p:cNvSpPr txBox="1"/>
          <p:nvPr/>
        </p:nvSpPr>
        <p:spPr>
          <a:xfrm>
            <a:off x="12358455" y="1682740"/>
            <a:ext cx="39959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Low Transport Cost Countries</a:t>
            </a:r>
            <a:endParaRPr/>
          </a:p>
        </p:txBody>
      </p:sp>
      <p:sp>
        <p:nvSpPr>
          <p:cNvPr id="591" name="Google Shape;591;p26"/>
          <p:cNvSpPr txBox="1"/>
          <p:nvPr/>
        </p:nvSpPr>
        <p:spPr>
          <a:xfrm>
            <a:off x="3384119" y="1819670"/>
            <a:ext cx="39959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High Transport Cost Countries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grpSp>
        <p:nvGrpSpPr>
          <p:cNvPr id="596" name="Google Shape;596;p27"/>
          <p:cNvGrpSpPr/>
          <p:nvPr/>
        </p:nvGrpSpPr>
        <p:grpSpPr>
          <a:xfrm>
            <a:off x="-1848943" y="-1543159"/>
            <a:ext cx="3101217" cy="3101217"/>
            <a:chOff x="0" y="0"/>
            <a:chExt cx="812800" cy="812800"/>
          </a:xfrm>
        </p:grpSpPr>
        <p:sp>
          <p:nvSpPr>
            <p:cNvPr id="597" name="Google Shape;597;p2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598" name="Google Shape;598;p2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9" name="Google Shape;599;p27"/>
          <p:cNvGrpSpPr/>
          <p:nvPr/>
        </p:nvGrpSpPr>
        <p:grpSpPr>
          <a:xfrm>
            <a:off x="14176720" y="-4651441"/>
            <a:ext cx="8827001" cy="8827001"/>
            <a:chOff x="0" y="0"/>
            <a:chExt cx="812800" cy="812800"/>
          </a:xfrm>
        </p:grpSpPr>
        <p:sp>
          <p:nvSpPr>
            <p:cNvPr id="600" name="Google Shape;600;p2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01" name="Google Shape;601;p2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02" name="Google Shape;602;p27"/>
          <p:cNvSpPr/>
          <p:nvPr/>
        </p:nvSpPr>
        <p:spPr>
          <a:xfrm rot="10800000">
            <a:off x="13601089" y="-451915"/>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3">
              <a:alphaModFix/>
            </a:blip>
            <a:stretch>
              <a:fillRect/>
            </a:stretch>
          </a:blipFill>
          <a:ln>
            <a:noFill/>
          </a:ln>
        </p:spPr>
      </p:sp>
      <p:grpSp>
        <p:nvGrpSpPr>
          <p:cNvPr id="603" name="Google Shape;603;p27"/>
          <p:cNvGrpSpPr/>
          <p:nvPr/>
        </p:nvGrpSpPr>
        <p:grpSpPr>
          <a:xfrm>
            <a:off x="-298334" y="5020960"/>
            <a:ext cx="444168" cy="4132508"/>
            <a:chOff x="0" y="-47625"/>
            <a:chExt cx="116983" cy="1088397"/>
          </a:xfrm>
        </p:grpSpPr>
        <p:sp>
          <p:nvSpPr>
            <p:cNvPr id="604" name="Google Shape;604;p27"/>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605" name="Google Shape;605;p27"/>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06" name="Google Shape;606;p27"/>
          <p:cNvSpPr txBox="1"/>
          <p:nvPr/>
        </p:nvSpPr>
        <p:spPr>
          <a:xfrm>
            <a:off x="6207243" y="533168"/>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Exploratory Data Analysis</a:t>
            </a:r>
            <a:endParaRPr/>
          </a:p>
        </p:txBody>
      </p:sp>
      <p:sp>
        <p:nvSpPr>
          <p:cNvPr id="607" name="Google Shape;607;p27"/>
          <p:cNvSpPr txBox="1"/>
          <p:nvPr/>
        </p:nvSpPr>
        <p:spPr>
          <a:xfrm>
            <a:off x="1015909" y="1270320"/>
            <a:ext cx="152908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Calibri"/>
                <a:ea typeface="Calibri"/>
                <a:cs typeface="Calibri"/>
                <a:sym typeface="Calibri"/>
              </a:rPr>
              <a:t>Tax Burden</a:t>
            </a:r>
            <a:endParaRPr/>
          </a:p>
        </p:txBody>
      </p:sp>
      <p:sp>
        <p:nvSpPr>
          <p:cNvPr id="608" name="Google Shape;608;p27"/>
          <p:cNvSpPr txBox="1"/>
          <p:nvPr/>
        </p:nvSpPr>
        <p:spPr>
          <a:xfrm>
            <a:off x="719254" y="7021073"/>
            <a:ext cx="17124030"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RECOMMENDATION</a:t>
            </a:r>
            <a:endParaRPr/>
          </a:p>
          <a:p>
            <a:pPr marL="457200" marR="0" lvl="0" indent="-457200" algn="l" rtl="0">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Because tax is affected by the FOB values, the following countries of supply are with lower tax burden and it is advisable if possible,  importation should be made from there.</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'Malta', 'Ghana', 'Gabon', 'Equatorial Guinea', 'India', 'Romania', 'China', 'Pakistan', 'Lebanon', 'Slovakia', 'Philippines', 'Sierra Leone', 'New Caledonia', 'Madagascar', 'Congo', 'Croatia', 'Niger', 'Thailand', 'Jordan', 'British Virgin Islands’</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2. One of the factors that greatly affects importation is Foreign Exchange, Nigeria government should ensure stable economy between these nations in order to keep the FX at a lower side and encourage importers as well.</a:t>
            </a:r>
            <a:endParaRPr/>
          </a:p>
        </p:txBody>
      </p:sp>
      <p:sp>
        <p:nvSpPr>
          <p:cNvPr id="609" name="Google Shape;609;p27"/>
          <p:cNvSpPr txBox="1"/>
          <p:nvPr/>
        </p:nvSpPr>
        <p:spPr>
          <a:xfrm>
            <a:off x="12285647" y="2142542"/>
            <a:ext cx="39959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Low Tax Burden Countries</a:t>
            </a:r>
            <a:endParaRPr/>
          </a:p>
        </p:txBody>
      </p:sp>
      <p:sp>
        <p:nvSpPr>
          <p:cNvPr id="610" name="Google Shape;610;p27"/>
          <p:cNvSpPr txBox="1"/>
          <p:nvPr/>
        </p:nvSpPr>
        <p:spPr>
          <a:xfrm>
            <a:off x="3048000" y="2071290"/>
            <a:ext cx="39959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High Tax Burden Countries</a:t>
            </a:r>
            <a:endParaRPr/>
          </a:p>
        </p:txBody>
      </p:sp>
      <p:pic>
        <p:nvPicPr>
          <p:cNvPr id="611" name="Google Shape;611;p27"/>
          <p:cNvPicPr preferRelativeResize="0"/>
          <p:nvPr/>
        </p:nvPicPr>
        <p:blipFill rotWithShape="1">
          <a:blip r:embed="rId4">
            <a:alphaModFix/>
          </a:blip>
          <a:srcRect/>
          <a:stretch/>
        </p:blipFill>
        <p:spPr>
          <a:xfrm>
            <a:off x="9144000" y="2704319"/>
            <a:ext cx="8699284" cy="4365692"/>
          </a:xfrm>
          <a:prstGeom prst="rect">
            <a:avLst/>
          </a:prstGeom>
          <a:noFill/>
          <a:ln>
            <a:noFill/>
          </a:ln>
        </p:spPr>
      </p:pic>
      <p:pic>
        <p:nvPicPr>
          <p:cNvPr id="612" name="Google Shape;612;p27"/>
          <p:cNvPicPr preferRelativeResize="0"/>
          <p:nvPr/>
        </p:nvPicPr>
        <p:blipFill rotWithShape="1">
          <a:blip r:embed="rId5">
            <a:alphaModFix/>
          </a:blip>
          <a:srcRect/>
          <a:stretch/>
        </p:blipFill>
        <p:spPr>
          <a:xfrm>
            <a:off x="457416" y="2658419"/>
            <a:ext cx="8493871" cy="41062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8"/>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618" name="Google Shape;618;p28"/>
          <p:cNvGrpSpPr/>
          <p:nvPr/>
        </p:nvGrpSpPr>
        <p:grpSpPr>
          <a:xfrm>
            <a:off x="-1848943" y="-1543159"/>
            <a:ext cx="3101217" cy="3101217"/>
            <a:chOff x="0" y="0"/>
            <a:chExt cx="812800" cy="812800"/>
          </a:xfrm>
        </p:grpSpPr>
        <p:sp>
          <p:nvSpPr>
            <p:cNvPr id="619" name="Google Shape;619;p2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20" name="Google Shape;620;p2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21" name="Google Shape;621;p28"/>
          <p:cNvGrpSpPr/>
          <p:nvPr/>
        </p:nvGrpSpPr>
        <p:grpSpPr>
          <a:xfrm>
            <a:off x="14176720" y="-4651441"/>
            <a:ext cx="8827001" cy="8827001"/>
            <a:chOff x="0" y="0"/>
            <a:chExt cx="812800" cy="812800"/>
          </a:xfrm>
        </p:grpSpPr>
        <p:sp>
          <p:nvSpPr>
            <p:cNvPr id="622" name="Google Shape;622;p2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23" name="Google Shape;623;p2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24" name="Google Shape;624;p28"/>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625" name="Google Shape;625;p28"/>
          <p:cNvGrpSpPr/>
          <p:nvPr/>
        </p:nvGrpSpPr>
        <p:grpSpPr>
          <a:xfrm>
            <a:off x="-298334" y="5020960"/>
            <a:ext cx="444168" cy="4132508"/>
            <a:chOff x="0" y="-47625"/>
            <a:chExt cx="116983" cy="1088397"/>
          </a:xfrm>
        </p:grpSpPr>
        <p:sp>
          <p:nvSpPr>
            <p:cNvPr id="626" name="Google Shape;626;p28"/>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627" name="Google Shape;627;p28"/>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28" name="Google Shape;628;p28"/>
          <p:cNvSpPr txBox="1"/>
          <p:nvPr/>
        </p:nvSpPr>
        <p:spPr>
          <a:xfrm>
            <a:off x="1151663" y="2078264"/>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Dashboard</a:t>
            </a:r>
            <a:endParaRPr/>
          </a:p>
        </p:txBody>
      </p:sp>
      <p:pic>
        <p:nvPicPr>
          <p:cNvPr id="629" name="Google Shape;629;p28"/>
          <p:cNvPicPr preferRelativeResize="0"/>
          <p:nvPr/>
        </p:nvPicPr>
        <p:blipFill rotWithShape="1">
          <a:blip r:embed="rId5">
            <a:alphaModFix/>
          </a:blip>
          <a:srcRect/>
          <a:stretch/>
        </p:blipFill>
        <p:spPr>
          <a:xfrm>
            <a:off x="914400" y="2827328"/>
            <a:ext cx="11430000" cy="6434795"/>
          </a:xfrm>
          <a:prstGeom prst="rect">
            <a:avLst/>
          </a:prstGeom>
          <a:noFill/>
          <a:ln>
            <a:noFill/>
          </a:ln>
        </p:spPr>
      </p:pic>
      <p:sp>
        <p:nvSpPr>
          <p:cNvPr id="630" name="Google Shape;630;p28"/>
          <p:cNvSpPr txBox="1"/>
          <p:nvPr/>
        </p:nvSpPr>
        <p:spPr>
          <a:xfrm>
            <a:off x="1252274" y="699815"/>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Data Insights</a:t>
            </a:r>
            <a:endParaRPr/>
          </a:p>
        </p:txBody>
      </p:sp>
      <p:sp>
        <p:nvSpPr>
          <p:cNvPr id="631" name="Google Shape;631;p28"/>
          <p:cNvSpPr txBox="1"/>
          <p:nvPr/>
        </p:nvSpPr>
        <p:spPr>
          <a:xfrm>
            <a:off x="12917261" y="3178452"/>
            <a:ext cx="3739049"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dashboard provides a comprehensive overview of our analysis, offering interactive drill-throughs and tooltips. These features allow users to explore data in greater detail, enabling a deeper understanding of key insights.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9"/>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637" name="Google Shape;637;p29"/>
          <p:cNvGrpSpPr/>
          <p:nvPr/>
        </p:nvGrpSpPr>
        <p:grpSpPr>
          <a:xfrm>
            <a:off x="-1848943" y="-1543159"/>
            <a:ext cx="3101217" cy="3101217"/>
            <a:chOff x="0" y="0"/>
            <a:chExt cx="812800" cy="812800"/>
          </a:xfrm>
        </p:grpSpPr>
        <p:sp>
          <p:nvSpPr>
            <p:cNvPr id="638" name="Google Shape;638;p2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39" name="Google Shape;639;p2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40" name="Google Shape;640;p29"/>
          <p:cNvGrpSpPr/>
          <p:nvPr/>
        </p:nvGrpSpPr>
        <p:grpSpPr>
          <a:xfrm>
            <a:off x="14176720" y="-4651441"/>
            <a:ext cx="8827001" cy="8827001"/>
            <a:chOff x="0" y="0"/>
            <a:chExt cx="812800" cy="812800"/>
          </a:xfrm>
        </p:grpSpPr>
        <p:sp>
          <p:nvSpPr>
            <p:cNvPr id="641" name="Google Shape;641;p2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42" name="Google Shape;642;p2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43" name="Google Shape;643;p29"/>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644" name="Google Shape;644;p29"/>
          <p:cNvGrpSpPr/>
          <p:nvPr/>
        </p:nvGrpSpPr>
        <p:grpSpPr>
          <a:xfrm>
            <a:off x="-298334" y="5020960"/>
            <a:ext cx="444168" cy="4132508"/>
            <a:chOff x="0" y="-47625"/>
            <a:chExt cx="116983" cy="1088397"/>
          </a:xfrm>
        </p:grpSpPr>
        <p:sp>
          <p:nvSpPr>
            <p:cNvPr id="645" name="Google Shape;645;p29"/>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646" name="Google Shape;646;p29"/>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647" name="Google Shape;647;p29"/>
          <p:cNvPicPr preferRelativeResize="0"/>
          <p:nvPr/>
        </p:nvPicPr>
        <p:blipFill rotWithShape="1">
          <a:blip r:embed="rId5">
            <a:alphaModFix/>
          </a:blip>
          <a:srcRect/>
          <a:stretch/>
        </p:blipFill>
        <p:spPr>
          <a:xfrm>
            <a:off x="914400" y="2518319"/>
            <a:ext cx="11524474" cy="6260426"/>
          </a:xfrm>
          <a:prstGeom prst="rect">
            <a:avLst/>
          </a:prstGeom>
          <a:noFill/>
          <a:ln>
            <a:noFill/>
          </a:ln>
        </p:spPr>
      </p:pic>
      <p:sp>
        <p:nvSpPr>
          <p:cNvPr id="648" name="Google Shape;648;p29"/>
          <p:cNvSpPr txBox="1"/>
          <p:nvPr/>
        </p:nvSpPr>
        <p:spPr>
          <a:xfrm>
            <a:off x="2928474" y="1226961"/>
            <a:ext cx="8493769"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Import Volume and Value</a:t>
            </a:r>
            <a:endParaRPr/>
          </a:p>
        </p:txBody>
      </p:sp>
      <p:sp>
        <p:nvSpPr>
          <p:cNvPr id="649" name="Google Shape;649;p29"/>
          <p:cNvSpPr txBox="1"/>
          <p:nvPr/>
        </p:nvSpPr>
        <p:spPr>
          <a:xfrm>
            <a:off x="12917261" y="3178452"/>
            <a:ext cx="3739049"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Our visualization highlights the top 10 importers by volume, with China leading the list, followed closely by India</a:t>
            </a:r>
            <a:endParaRPr sz="2800" b="1" u="sng">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134" name="Google Shape;134;p3"/>
          <p:cNvGrpSpPr/>
          <p:nvPr/>
        </p:nvGrpSpPr>
        <p:grpSpPr>
          <a:xfrm>
            <a:off x="-1848943" y="-1543159"/>
            <a:ext cx="3101217" cy="3101217"/>
            <a:chOff x="0" y="0"/>
            <a:chExt cx="812800" cy="812800"/>
          </a:xfrm>
        </p:grpSpPr>
        <p:sp>
          <p:nvSpPr>
            <p:cNvPr id="135" name="Google Shape;135;p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36" name="Google Shape;136;p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3"/>
          <p:cNvGrpSpPr/>
          <p:nvPr/>
        </p:nvGrpSpPr>
        <p:grpSpPr>
          <a:xfrm>
            <a:off x="-298334" y="5020960"/>
            <a:ext cx="444168" cy="4132508"/>
            <a:chOff x="0" y="-47625"/>
            <a:chExt cx="116983" cy="1088397"/>
          </a:xfrm>
        </p:grpSpPr>
        <p:sp>
          <p:nvSpPr>
            <p:cNvPr id="138" name="Google Shape;138;p3"/>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139" name="Google Shape;139;p3"/>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0" name="Google Shape;140;p3"/>
          <p:cNvSpPr txBox="1"/>
          <p:nvPr/>
        </p:nvSpPr>
        <p:spPr>
          <a:xfrm>
            <a:off x="1001334" y="1049690"/>
            <a:ext cx="9976806"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i="0" u="none" strike="noStrike" cap="none">
                <a:solidFill>
                  <a:srgbClr val="0665BE"/>
                </a:solidFill>
                <a:latin typeface="Arial"/>
                <a:ea typeface="Arial"/>
                <a:cs typeface="Arial"/>
                <a:sym typeface="Arial"/>
              </a:rPr>
              <a:t>Project Objectives</a:t>
            </a:r>
            <a:endParaRPr/>
          </a:p>
        </p:txBody>
      </p:sp>
      <p:sp>
        <p:nvSpPr>
          <p:cNvPr id="141" name="Google Shape;141;p3"/>
          <p:cNvSpPr txBox="1"/>
          <p:nvPr/>
        </p:nvSpPr>
        <p:spPr>
          <a:xfrm>
            <a:off x="775450" y="4083661"/>
            <a:ext cx="13878094" cy="2539157"/>
          </a:xfrm>
          <a:prstGeom prst="rect">
            <a:avLst/>
          </a:prstGeom>
          <a:noFill/>
          <a:ln>
            <a:noFill/>
          </a:ln>
        </p:spPr>
        <p:txBody>
          <a:bodyPr spcFirstLastPara="1" wrap="square" lIns="0" tIns="0" rIns="0" bIns="0" anchor="t" anchorCtr="0">
            <a:spAutoFit/>
          </a:bodyPr>
          <a:lstStyle/>
          <a:p>
            <a:pPr marL="0" marR="0" lvl="0" indent="0" algn="just" rtl="0">
              <a:lnSpc>
                <a:spcPct val="119006"/>
              </a:lnSpc>
              <a:spcBef>
                <a:spcPts val="0"/>
              </a:spcBef>
              <a:spcAft>
                <a:spcPts val="0"/>
              </a:spcAft>
              <a:buNone/>
            </a:pPr>
            <a:endParaRPr sz="2799" b="1" i="0" u="none" strike="noStrike" cap="none">
              <a:solidFill>
                <a:srgbClr val="000000"/>
              </a:solidFill>
              <a:latin typeface="Poppins"/>
              <a:ea typeface="Poppins"/>
              <a:cs typeface="Poppins"/>
              <a:sym typeface="Poppins"/>
            </a:endParaRPr>
          </a:p>
          <a:p>
            <a:pPr marL="604519" marR="0" lvl="1" indent="-302260" algn="just" rtl="0">
              <a:lnSpc>
                <a:spcPct val="119006"/>
              </a:lnSpc>
              <a:spcBef>
                <a:spcPts val="0"/>
              </a:spcBef>
              <a:spcAft>
                <a:spcPts val="0"/>
              </a:spcAft>
              <a:buClr>
                <a:srgbClr val="000000"/>
              </a:buClr>
              <a:buSzPts val="2799"/>
              <a:buFont typeface="Arial"/>
              <a:buChar char="•"/>
            </a:pPr>
            <a:r>
              <a:rPr lang="en-US" sz="2799" b="1" i="0" u="none" strike="noStrike" cap="none">
                <a:solidFill>
                  <a:srgbClr val="000000"/>
                </a:solidFill>
                <a:latin typeface="Poppins"/>
                <a:ea typeface="Poppins"/>
                <a:cs typeface="Poppins"/>
                <a:sym typeface="Poppins"/>
              </a:rPr>
              <a:t>The primary objective of this analysis is to optimize tax generation for FG of Nigeria.</a:t>
            </a:r>
            <a:endParaRPr/>
          </a:p>
          <a:p>
            <a:pPr marL="604519" marR="0" lvl="1" indent="-124523" algn="just" rtl="0">
              <a:lnSpc>
                <a:spcPct val="119006"/>
              </a:lnSpc>
              <a:spcBef>
                <a:spcPts val="0"/>
              </a:spcBef>
              <a:spcAft>
                <a:spcPts val="0"/>
              </a:spcAft>
              <a:buClr>
                <a:schemeClr val="dk1"/>
              </a:buClr>
              <a:buSzPts val="2799"/>
              <a:buFont typeface="Arial"/>
              <a:buNone/>
            </a:pPr>
            <a:endParaRPr sz="2799" b="1" i="0" u="none" strike="noStrike" cap="none">
              <a:solidFill>
                <a:srgbClr val="000000"/>
              </a:solidFill>
              <a:latin typeface="Poppins"/>
              <a:ea typeface="Poppins"/>
              <a:cs typeface="Poppins"/>
              <a:sym typeface="Poppins"/>
            </a:endParaRPr>
          </a:p>
          <a:p>
            <a:pPr marL="604519" marR="0" lvl="1" indent="-302260" algn="just" rtl="0">
              <a:lnSpc>
                <a:spcPct val="119006"/>
              </a:lnSpc>
              <a:spcBef>
                <a:spcPts val="0"/>
              </a:spcBef>
              <a:spcAft>
                <a:spcPts val="0"/>
              </a:spcAft>
              <a:buClr>
                <a:srgbClr val="000000"/>
              </a:buClr>
              <a:buSzPts val="2799"/>
              <a:buFont typeface="Arial"/>
              <a:buChar char="•"/>
            </a:pPr>
            <a:r>
              <a:rPr lang="en-US" sz="2799" b="1" i="0" u="none" strike="noStrike" cap="none">
                <a:solidFill>
                  <a:srgbClr val="000000"/>
                </a:solidFill>
                <a:latin typeface="Poppins"/>
                <a:ea typeface="Poppins"/>
                <a:cs typeface="Poppins"/>
                <a:sym typeface="Poppins"/>
              </a:rPr>
              <a:t>Also, other aspects are to be investigated for recommendation and optimization as well such as Logistics and Infrastructural aspects.</a:t>
            </a:r>
            <a:endParaRPr/>
          </a:p>
        </p:txBody>
      </p:sp>
      <p:grpSp>
        <p:nvGrpSpPr>
          <p:cNvPr id="142" name="Google Shape;142;p3"/>
          <p:cNvGrpSpPr/>
          <p:nvPr/>
        </p:nvGrpSpPr>
        <p:grpSpPr>
          <a:xfrm>
            <a:off x="14176720" y="-4651441"/>
            <a:ext cx="8827001" cy="8827001"/>
            <a:chOff x="0" y="0"/>
            <a:chExt cx="812800" cy="812800"/>
          </a:xfrm>
        </p:grpSpPr>
        <p:sp>
          <p:nvSpPr>
            <p:cNvPr id="143" name="Google Shape;143;p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44" name="Google Shape;144;p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 name="Google Shape;145;p3"/>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0"/>
          <p:cNvSpPr/>
          <p:nvPr/>
        </p:nvSpPr>
        <p:spPr>
          <a:xfrm>
            <a:off x="-76250" y="47938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655" name="Google Shape;655;p30"/>
          <p:cNvGrpSpPr/>
          <p:nvPr/>
        </p:nvGrpSpPr>
        <p:grpSpPr>
          <a:xfrm>
            <a:off x="-1848943" y="-1543159"/>
            <a:ext cx="3101217" cy="3101217"/>
            <a:chOff x="0" y="0"/>
            <a:chExt cx="812800" cy="812800"/>
          </a:xfrm>
        </p:grpSpPr>
        <p:sp>
          <p:nvSpPr>
            <p:cNvPr id="656" name="Google Shape;656;p3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57" name="Google Shape;657;p3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58" name="Google Shape;658;p30"/>
          <p:cNvGrpSpPr/>
          <p:nvPr/>
        </p:nvGrpSpPr>
        <p:grpSpPr>
          <a:xfrm>
            <a:off x="14176720" y="-4651441"/>
            <a:ext cx="8827001" cy="8827001"/>
            <a:chOff x="0" y="0"/>
            <a:chExt cx="812800" cy="812800"/>
          </a:xfrm>
        </p:grpSpPr>
        <p:sp>
          <p:nvSpPr>
            <p:cNvPr id="659" name="Google Shape;659;p30"/>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60" name="Google Shape;660;p30"/>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61" name="Google Shape;661;p30"/>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662" name="Google Shape;662;p30"/>
          <p:cNvGrpSpPr/>
          <p:nvPr/>
        </p:nvGrpSpPr>
        <p:grpSpPr>
          <a:xfrm>
            <a:off x="-298334" y="5020960"/>
            <a:ext cx="444168" cy="4132508"/>
            <a:chOff x="0" y="-47625"/>
            <a:chExt cx="116983" cy="1088397"/>
          </a:xfrm>
        </p:grpSpPr>
        <p:sp>
          <p:nvSpPr>
            <p:cNvPr id="663" name="Google Shape;663;p30"/>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664" name="Google Shape;664;p30"/>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65" name="Google Shape;665;p30"/>
          <p:cNvSpPr txBox="1"/>
          <p:nvPr/>
        </p:nvSpPr>
        <p:spPr>
          <a:xfrm>
            <a:off x="1489106" y="1104031"/>
            <a:ext cx="6392137"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Taxation and Revenue</a:t>
            </a:r>
            <a:endParaRPr/>
          </a:p>
        </p:txBody>
      </p:sp>
      <p:pic>
        <p:nvPicPr>
          <p:cNvPr id="666" name="Google Shape;666;p30"/>
          <p:cNvPicPr preferRelativeResize="0"/>
          <p:nvPr/>
        </p:nvPicPr>
        <p:blipFill rotWithShape="1">
          <a:blip r:embed="rId5">
            <a:alphaModFix/>
          </a:blip>
          <a:srcRect/>
          <a:stretch/>
        </p:blipFill>
        <p:spPr>
          <a:xfrm>
            <a:off x="1143000" y="1943100"/>
            <a:ext cx="9906859" cy="5692633"/>
          </a:xfrm>
          <a:prstGeom prst="rect">
            <a:avLst/>
          </a:prstGeom>
          <a:noFill/>
          <a:ln>
            <a:noFill/>
          </a:ln>
        </p:spPr>
      </p:pic>
      <p:sp>
        <p:nvSpPr>
          <p:cNvPr id="667" name="Google Shape;667;p30"/>
          <p:cNvSpPr txBox="1"/>
          <p:nvPr/>
        </p:nvSpPr>
        <p:spPr>
          <a:xfrm>
            <a:off x="12047025" y="3178452"/>
            <a:ext cx="4609285"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Port AA leads in tax revenue generation, contributing 110 billion Naira. China emerges as the top country in overall tax generation, while Romania and Lebanon record high average tax per transaction</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1"/>
          <p:cNvSpPr/>
          <p:nvPr/>
        </p:nvSpPr>
        <p:spPr>
          <a:xfrm>
            <a:off x="114677" y="1905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673" name="Google Shape;673;p31"/>
          <p:cNvGrpSpPr/>
          <p:nvPr/>
        </p:nvGrpSpPr>
        <p:grpSpPr>
          <a:xfrm>
            <a:off x="-1848943" y="-1543159"/>
            <a:ext cx="3101217" cy="3101217"/>
            <a:chOff x="0" y="0"/>
            <a:chExt cx="812800" cy="812800"/>
          </a:xfrm>
        </p:grpSpPr>
        <p:sp>
          <p:nvSpPr>
            <p:cNvPr id="674" name="Google Shape;674;p3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75" name="Google Shape;675;p3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76" name="Google Shape;676;p31"/>
          <p:cNvGrpSpPr/>
          <p:nvPr/>
        </p:nvGrpSpPr>
        <p:grpSpPr>
          <a:xfrm>
            <a:off x="14176720" y="-4651441"/>
            <a:ext cx="8827001" cy="8827001"/>
            <a:chOff x="0" y="0"/>
            <a:chExt cx="812800" cy="812800"/>
          </a:xfrm>
        </p:grpSpPr>
        <p:sp>
          <p:nvSpPr>
            <p:cNvPr id="677" name="Google Shape;677;p3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78" name="Google Shape;678;p3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79" name="Google Shape;679;p31"/>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680" name="Google Shape;680;p31"/>
          <p:cNvGrpSpPr/>
          <p:nvPr/>
        </p:nvGrpSpPr>
        <p:grpSpPr>
          <a:xfrm>
            <a:off x="-298334" y="5020960"/>
            <a:ext cx="444168" cy="4132508"/>
            <a:chOff x="0" y="-47625"/>
            <a:chExt cx="116983" cy="1088397"/>
          </a:xfrm>
        </p:grpSpPr>
        <p:sp>
          <p:nvSpPr>
            <p:cNvPr id="681" name="Google Shape;681;p31"/>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682" name="Google Shape;682;p31"/>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83" name="Google Shape;683;p31"/>
          <p:cNvSpPr txBox="1"/>
          <p:nvPr/>
        </p:nvSpPr>
        <p:spPr>
          <a:xfrm>
            <a:off x="2338402" y="1091926"/>
            <a:ext cx="6392137"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Logistics and Shipment</a:t>
            </a:r>
            <a:endParaRPr/>
          </a:p>
        </p:txBody>
      </p:sp>
      <p:pic>
        <p:nvPicPr>
          <p:cNvPr id="684" name="Google Shape;684;p31"/>
          <p:cNvPicPr preferRelativeResize="0"/>
          <p:nvPr/>
        </p:nvPicPr>
        <p:blipFill rotWithShape="1">
          <a:blip r:embed="rId5">
            <a:alphaModFix/>
          </a:blip>
          <a:srcRect/>
          <a:stretch/>
        </p:blipFill>
        <p:spPr>
          <a:xfrm>
            <a:off x="758353" y="1866900"/>
            <a:ext cx="11562363" cy="5785551"/>
          </a:xfrm>
          <a:prstGeom prst="rect">
            <a:avLst/>
          </a:prstGeom>
          <a:noFill/>
          <a:ln>
            <a:noFill/>
          </a:ln>
        </p:spPr>
      </p:pic>
      <p:sp>
        <p:nvSpPr>
          <p:cNvPr id="685" name="Google Shape;685;p31"/>
          <p:cNvSpPr txBox="1"/>
          <p:nvPr/>
        </p:nvSpPr>
        <p:spPr>
          <a:xfrm>
            <a:off x="12917261" y="3178452"/>
            <a:ext cx="3739049"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visual provides an overview of logistics and shipments, highlighting the total shipments made and the average number of containers per importer</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2"/>
          <p:cNvSpPr/>
          <p:nvPr/>
        </p:nvSpPr>
        <p:spPr>
          <a:xfrm>
            <a:off x="264272" y="5828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691" name="Google Shape;691;p32"/>
          <p:cNvGrpSpPr/>
          <p:nvPr/>
        </p:nvGrpSpPr>
        <p:grpSpPr>
          <a:xfrm>
            <a:off x="-1848943" y="-1543159"/>
            <a:ext cx="3101217" cy="3101217"/>
            <a:chOff x="0" y="0"/>
            <a:chExt cx="812800" cy="812800"/>
          </a:xfrm>
        </p:grpSpPr>
        <p:sp>
          <p:nvSpPr>
            <p:cNvPr id="692" name="Google Shape;692;p3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93" name="Google Shape;693;p3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94" name="Google Shape;694;p32"/>
          <p:cNvGrpSpPr/>
          <p:nvPr/>
        </p:nvGrpSpPr>
        <p:grpSpPr>
          <a:xfrm>
            <a:off x="14176720" y="-4651441"/>
            <a:ext cx="8827001" cy="8827001"/>
            <a:chOff x="0" y="0"/>
            <a:chExt cx="812800" cy="812800"/>
          </a:xfrm>
        </p:grpSpPr>
        <p:sp>
          <p:nvSpPr>
            <p:cNvPr id="695" name="Google Shape;695;p3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696" name="Google Shape;696;p3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97" name="Google Shape;697;p32"/>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698" name="Google Shape;698;p32"/>
          <p:cNvGrpSpPr/>
          <p:nvPr/>
        </p:nvGrpSpPr>
        <p:grpSpPr>
          <a:xfrm>
            <a:off x="-298334" y="5020960"/>
            <a:ext cx="444168" cy="4132508"/>
            <a:chOff x="0" y="-47625"/>
            <a:chExt cx="116983" cy="1088397"/>
          </a:xfrm>
        </p:grpSpPr>
        <p:sp>
          <p:nvSpPr>
            <p:cNvPr id="699" name="Google Shape;699;p32"/>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700" name="Google Shape;700;p32"/>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01" name="Google Shape;701;p32"/>
          <p:cNvSpPr txBox="1"/>
          <p:nvPr/>
        </p:nvSpPr>
        <p:spPr>
          <a:xfrm>
            <a:off x="1436023" y="780098"/>
            <a:ext cx="9821137"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Compliance and Processing</a:t>
            </a:r>
            <a:endParaRPr/>
          </a:p>
        </p:txBody>
      </p:sp>
      <p:pic>
        <p:nvPicPr>
          <p:cNvPr id="702" name="Google Shape;702;p32"/>
          <p:cNvPicPr preferRelativeResize="0"/>
          <p:nvPr/>
        </p:nvPicPr>
        <p:blipFill rotWithShape="1">
          <a:blip r:embed="rId5">
            <a:alphaModFix/>
          </a:blip>
          <a:srcRect/>
          <a:stretch/>
        </p:blipFill>
        <p:spPr>
          <a:xfrm>
            <a:off x="1040323" y="1991788"/>
            <a:ext cx="11719230" cy="6639412"/>
          </a:xfrm>
          <a:prstGeom prst="rect">
            <a:avLst/>
          </a:prstGeom>
          <a:noFill/>
          <a:ln>
            <a:noFill/>
          </a:ln>
        </p:spPr>
      </p:pic>
      <p:sp>
        <p:nvSpPr>
          <p:cNvPr id="703" name="Google Shape;703;p32"/>
          <p:cNvSpPr txBox="1"/>
          <p:nvPr/>
        </p:nvSpPr>
        <p:spPr>
          <a:xfrm>
            <a:off x="12917261" y="3178452"/>
            <a:ext cx="3739049"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visual highlights the most frequent HS code, the total percentage of high-risk imports, and the countries associated with high-risk shipments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3"/>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709" name="Google Shape;709;p33"/>
          <p:cNvGrpSpPr/>
          <p:nvPr/>
        </p:nvGrpSpPr>
        <p:grpSpPr>
          <a:xfrm>
            <a:off x="-1848943" y="-1543159"/>
            <a:ext cx="3101217" cy="3101217"/>
            <a:chOff x="0" y="0"/>
            <a:chExt cx="812800" cy="812800"/>
          </a:xfrm>
        </p:grpSpPr>
        <p:sp>
          <p:nvSpPr>
            <p:cNvPr id="710" name="Google Shape;710;p3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11" name="Google Shape;711;p3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12" name="Google Shape;712;p33"/>
          <p:cNvGrpSpPr/>
          <p:nvPr/>
        </p:nvGrpSpPr>
        <p:grpSpPr>
          <a:xfrm>
            <a:off x="14176720" y="-4651441"/>
            <a:ext cx="8827001" cy="8827001"/>
            <a:chOff x="0" y="0"/>
            <a:chExt cx="812800" cy="812800"/>
          </a:xfrm>
        </p:grpSpPr>
        <p:sp>
          <p:nvSpPr>
            <p:cNvPr id="713" name="Google Shape;713;p3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14" name="Google Shape;714;p3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15" name="Google Shape;715;p33"/>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716" name="Google Shape;716;p33"/>
          <p:cNvGrpSpPr/>
          <p:nvPr/>
        </p:nvGrpSpPr>
        <p:grpSpPr>
          <a:xfrm>
            <a:off x="-298334" y="5020960"/>
            <a:ext cx="444168" cy="4132508"/>
            <a:chOff x="0" y="-47625"/>
            <a:chExt cx="116983" cy="1088397"/>
          </a:xfrm>
        </p:grpSpPr>
        <p:sp>
          <p:nvSpPr>
            <p:cNvPr id="717" name="Google Shape;717;p33"/>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718" name="Google Shape;718;p33"/>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19" name="Google Shape;719;p33"/>
          <p:cNvSpPr txBox="1"/>
          <p:nvPr/>
        </p:nvSpPr>
        <p:spPr>
          <a:xfrm>
            <a:off x="1676400" y="985688"/>
            <a:ext cx="6392137"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A-list Importers</a:t>
            </a:r>
            <a:endParaRPr/>
          </a:p>
        </p:txBody>
      </p:sp>
      <p:pic>
        <p:nvPicPr>
          <p:cNvPr id="720" name="Google Shape;720;p33"/>
          <p:cNvPicPr preferRelativeResize="0"/>
          <p:nvPr/>
        </p:nvPicPr>
        <p:blipFill rotWithShape="1">
          <a:blip r:embed="rId5">
            <a:alphaModFix/>
          </a:blip>
          <a:srcRect/>
          <a:stretch/>
        </p:blipFill>
        <p:spPr>
          <a:xfrm>
            <a:off x="971234" y="1790700"/>
            <a:ext cx="11011854" cy="6043184"/>
          </a:xfrm>
          <a:prstGeom prst="rect">
            <a:avLst/>
          </a:prstGeom>
          <a:noFill/>
          <a:ln>
            <a:noFill/>
          </a:ln>
        </p:spPr>
      </p:pic>
      <p:sp>
        <p:nvSpPr>
          <p:cNvPr id="721" name="Google Shape;721;p33"/>
          <p:cNvSpPr txBox="1"/>
          <p:nvPr/>
        </p:nvSpPr>
        <p:spPr>
          <a:xfrm>
            <a:off x="12735538" y="2580315"/>
            <a:ext cx="4399505" cy="57554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visual shows our top Importers’ details, including the number of transactions, tax revenue, and other key metrics. It provides a deeper understanding of which importer contributes the most tax. Users can explore detailed insights for each importer using the drill-through function from the main dashboard, allowing for an in-depth analysis of their transactions and tax contributions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4"/>
          <p:cNvSpPr/>
          <p:nvPr/>
        </p:nvSpPr>
        <p:spPr>
          <a:xfrm>
            <a:off x="87638" y="5828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727" name="Google Shape;727;p34"/>
          <p:cNvGrpSpPr/>
          <p:nvPr/>
        </p:nvGrpSpPr>
        <p:grpSpPr>
          <a:xfrm>
            <a:off x="-1848943" y="-1543159"/>
            <a:ext cx="3101217" cy="3101217"/>
            <a:chOff x="0" y="0"/>
            <a:chExt cx="812800" cy="812800"/>
          </a:xfrm>
        </p:grpSpPr>
        <p:sp>
          <p:nvSpPr>
            <p:cNvPr id="728" name="Google Shape;728;p3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29" name="Google Shape;729;p3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30" name="Google Shape;730;p34"/>
          <p:cNvGrpSpPr/>
          <p:nvPr/>
        </p:nvGrpSpPr>
        <p:grpSpPr>
          <a:xfrm>
            <a:off x="14176720" y="-4651441"/>
            <a:ext cx="8827001" cy="8827001"/>
            <a:chOff x="0" y="0"/>
            <a:chExt cx="812800" cy="812800"/>
          </a:xfrm>
        </p:grpSpPr>
        <p:sp>
          <p:nvSpPr>
            <p:cNvPr id="731" name="Google Shape;731;p3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32" name="Google Shape;732;p3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33" name="Google Shape;733;p34"/>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734" name="Google Shape;734;p34"/>
          <p:cNvGrpSpPr/>
          <p:nvPr/>
        </p:nvGrpSpPr>
        <p:grpSpPr>
          <a:xfrm>
            <a:off x="-298334" y="5020960"/>
            <a:ext cx="444168" cy="4132508"/>
            <a:chOff x="0" y="-47625"/>
            <a:chExt cx="116983" cy="1088397"/>
          </a:xfrm>
        </p:grpSpPr>
        <p:sp>
          <p:nvSpPr>
            <p:cNvPr id="735" name="Google Shape;735;p34"/>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736" name="Google Shape;736;p34"/>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37" name="Google Shape;737;p34"/>
          <p:cNvSpPr txBox="1"/>
          <p:nvPr/>
        </p:nvSpPr>
        <p:spPr>
          <a:xfrm>
            <a:off x="1613665" y="969711"/>
            <a:ext cx="6392137" cy="489878"/>
          </a:xfrm>
          <a:prstGeom prst="rect">
            <a:avLst/>
          </a:prstGeom>
          <a:noFill/>
          <a:ln>
            <a:noFill/>
          </a:ln>
        </p:spPr>
        <p:txBody>
          <a:bodyPr spcFirstLastPara="1" wrap="square" lIns="0" tIns="0" rIns="0" bIns="0" anchor="t" anchorCtr="0">
            <a:spAutoFit/>
          </a:bodyPr>
          <a:lstStyle/>
          <a:p>
            <a:pPr marL="0" marR="0" lvl="0" indent="0" algn="ctr" rtl="0">
              <a:lnSpc>
                <a:spcPct val="90975"/>
              </a:lnSpc>
              <a:spcBef>
                <a:spcPts val="0"/>
              </a:spcBef>
              <a:spcAft>
                <a:spcPts val="0"/>
              </a:spcAft>
              <a:buNone/>
            </a:pPr>
            <a:r>
              <a:rPr lang="en-US" sz="4000" b="1">
                <a:solidFill>
                  <a:schemeClr val="dk2"/>
                </a:solidFill>
                <a:latin typeface="Poppins"/>
                <a:ea typeface="Poppins"/>
                <a:cs typeface="Poppins"/>
                <a:sym typeface="Poppins"/>
              </a:rPr>
              <a:t>Port Details</a:t>
            </a:r>
            <a:endParaRPr/>
          </a:p>
        </p:txBody>
      </p:sp>
      <p:pic>
        <p:nvPicPr>
          <p:cNvPr id="738" name="Google Shape;738;p34"/>
          <p:cNvPicPr preferRelativeResize="0"/>
          <p:nvPr/>
        </p:nvPicPr>
        <p:blipFill rotWithShape="1">
          <a:blip r:embed="rId5">
            <a:alphaModFix/>
          </a:blip>
          <a:srcRect/>
          <a:stretch/>
        </p:blipFill>
        <p:spPr>
          <a:xfrm>
            <a:off x="1087103" y="1558058"/>
            <a:ext cx="11150501" cy="6198416"/>
          </a:xfrm>
          <a:prstGeom prst="rect">
            <a:avLst/>
          </a:prstGeom>
          <a:noFill/>
          <a:ln>
            <a:noFill/>
          </a:ln>
        </p:spPr>
      </p:pic>
      <p:sp>
        <p:nvSpPr>
          <p:cNvPr id="739" name="Google Shape;739;p34"/>
          <p:cNvSpPr txBox="1"/>
          <p:nvPr/>
        </p:nvSpPr>
        <p:spPr>
          <a:xfrm>
            <a:off x="12917261" y="3178452"/>
            <a:ext cx="4283636" cy="46474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Insight:</a:t>
            </a:r>
            <a:endParaRPr/>
          </a:p>
          <a:p>
            <a:pPr marL="0" marR="0" lvl="0" indent="0" algn="l" rtl="0">
              <a:spcBef>
                <a:spcPts val="0"/>
              </a:spcBef>
              <a:spcAft>
                <a:spcPts val="0"/>
              </a:spcAft>
              <a:buNone/>
            </a:pPr>
            <a:endParaRPr sz="2800" b="1" u="sng">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Port details allow us to dive deep and see insights such as total taxes generated, total shipments, and other key metrics for each port. The drill-through function from the main dashboard enables users to explore detailed insights for each port, facilitating an in-depth analysis of port-specific contributions and activities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5"/>
          <p:cNvSpPr/>
          <p:nvPr/>
        </p:nvSpPr>
        <p:spPr>
          <a:xfrm>
            <a:off x="171348"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745" name="Google Shape;745;p35"/>
          <p:cNvGrpSpPr/>
          <p:nvPr/>
        </p:nvGrpSpPr>
        <p:grpSpPr>
          <a:xfrm>
            <a:off x="-1848943" y="-1543159"/>
            <a:ext cx="3101217" cy="3101217"/>
            <a:chOff x="0" y="0"/>
            <a:chExt cx="812800" cy="812800"/>
          </a:xfrm>
        </p:grpSpPr>
        <p:sp>
          <p:nvSpPr>
            <p:cNvPr id="746" name="Google Shape;746;p3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47" name="Google Shape;747;p3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48" name="Google Shape;748;p35"/>
          <p:cNvGrpSpPr/>
          <p:nvPr/>
        </p:nvGrpSpPr>
        <p:grpSpPr>
          <a:xfrm>
            <a:off x="14150070" y="-4651020"/>
            <a:ext cx="8827001" cy="8827001"/>
            <a:chOff x="0" y="0"/>
            <a:chExt cx="812800" cy="812800"/>
          </a:xfrm>
        </p:grpSpPr>
        <p:sp>
          <p:nvSpPr>
            <p:cNvPr id="749" name="Google Shape;749;p3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50" name="Google Shape;750;p3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51" name="Google Shape;751;p35"/>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752" name="Google Shape;752;p35"/>
          <p:cNvGrpSpPr/>
          <p:nvPr/>
        </p:nvGrpSpPr>
        <p:grpSpPr>
          <a:xfrm>
            <a:off x="-298334" y="5020960"/>
            <a:ext cx="444168" cy="4132508"/>
            <a:chOff x="0" y="-47625"/>
            <a:chExt cx="116983" cy="1088397"/>
          </a:xfrm>
        </p:grpSpPr>
        <p:sp>
          <p:nvSpPr>
            <p:cNvPr id="753" name="Google Shape;753;p35"/>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754" name="Google Shape;754;p35"/>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55" name="Google Shape;755;p35"/>
          <p:cNvSpPr txBox="1"/>
          <p:nvPr/>
        </p:nvSpPr>
        <p:spPr>
          <a:xfrm>
            <a:off x="1230151" y="954962"/>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Predictive Analysis</a:t>
            </a:r>
            <a:endParaRPr/>
          </a:p>
        </p:txBody>
      </p:sp>
      <p:sp>
        <p:nvSpPr>
          <p:cNvPr id="756" name="Google Shape;756;p35"/>
          <p:cNvSpPr txBox="1"/>
          <p:nvPr/>
        </p:nvSpPr>
        <p:spPr>
          <a:xfrm>
            <a:off x="2514600" y="1790700"/>
            <a:ext cx="14325600" cy="33239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Since the Tax generated is the main focus for the FGN, our target variable will be Tax awhile other features will be the independent variables.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As seen from the Correlation summary, most of the features have little correction with tax value, so we used RandomForestRegressor in order to be able to capture all the gaps and improve well on our features.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First VIF was performed in order to reduce multicollinearity and also decrease computation power by dropping the affected features.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57" name="Google Shape;757;p35"/>
          <p:cNvPicPr preferRelativeResize="0"/>
          <p:nvPr/>
        </p:nvPicPr>
        <p:blipFill rotWithShape="1">
          <a:blip r:embed="rId5">
            <a:alphaModFix/>
          </a:blip>
          <a:srcRect/>
          <a:stretch/>
        </p:blipFill>
        <p:spPr>
          <a:xfrm>
            <a:off x="2623412" y="4905256"/>
            <a:ext cx="2939188" cy="3772899"/>
          </a:xfrm>
          <a:prstGeom prst="rect">
            <a:avLst/>
          </a:prstGeom>
          <a:noFill/>
          <a:ln>
            <a:noFill/>
          </a:ln>
        </p:spPr>
      </p:pic>
      <p:sp>
        <p:nvSpPr>
          <p:cNvPr id="758" name="Google Shape;758;p35"/>
          <p:cNvSpPr txBox="1"/>
          <p:nvPr/>
        </p:nvSpPr>
        <p:spPr>
          <a:xfrm>
            <a:off x="6781800" y="5903365"/>
            <a:ext cx="94488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features with high VIF values (inf) was dropped and other features were used.</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For categorical features, we will only pick the relevant ones based on the previous analysis done, subject-matter knowledge in order to avoid too high dimensionality in our model. The following will be dropped. Reg Number, Importer, Receipt Number, Country of Origin, Container Nbr,Container Size. Others will be treated with OneHotEncoder transformation.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6"/>
          <p:cNvSpPr/>
          <p:nvPr/>
        </p:nvSpPr>
        <p:spPr>
          <a:xfrm>
            <a:off x="171348"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764" name="Google Shape;764;p36"/>
          <p:cNvGrpSpPr/>
          <p:nvPr/>
        </p:nvGrpSpPr>
        <p:grpSpPr>
          <a:xfrm>
            <a:off x="-1848943" y="-1543159"/>
            <a:ext cx="3101217" cy="3101217"/>
            <a:chOff x="0" y="0"/>
            <a:chExt cx="812800" cy="812800"/>
          </a:xfrm>
        </p:grpSpPr>
        <p:sp>
          <p:nvSpPr>
            <p:cNvPr id="765" name="Google Shape;765;p3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66" name="Google Shape;766;p3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67" name="Google Shape;767;p36"/>
          <p:cNvGrpSpPr/>
          <p:nvPr/>
        </p:nvGrpSpPr>
        <p:grpSpPr>
          <a:xfrm>
            <a:off x="14150070" y="-4651020"/>
            <a:ext cx="8827001" cy="8827001"/>
            <a:chOff x="0" y="0"/>
            <a:chExt cx="812800" cy="812800"/>
          </a:xfrm>
        </p:grpSpPr>
        <p:sp>
          <p:nvSpPr>
            <p:cNvPr id="768" name="Google Shape;768;p3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769" name="Google Shape;769;p3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70" name="Google Shape;770;p36"/>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771" name="Google Shape;771;p36"/>
          <p:cNvGrpSpPr/>
          <p:nvPr/>
        </p:nvGrpSpPr>
        <p:grpSpPr>
          <a:xfrm>
            <a:off x="-298334" y="5020960"/>
            <a:ext cx="444168" cy="4132508"/>
            <a:chOff x="0" y="-47625"/>
            <a:chExt cx="116983" cy="1088397"/>
          </a:xfrm>
        </p:grpSpPr>
        <p:sp>
          <p:nvSpPr>
            <p:cNvPr id="772" name="Google Shape;772;p36"/>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773" name="Google Shape;773;p36"/>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74" name="Google Shape;774;p36"/>
          <p:cNvSpPr txBox="1"/>
          <p:nvPr/>
        </p:nvSpPr>
        <p:spPr>
          <a:xfrm>
            <a:off x="1230151" y="954962"/>
            <a:ext cx="6392137"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Predictive Analysis</a:t>
            </a:r>
            <a:endParaRPr/>
          </a:p>
        </p:txBody>
      </p:sp>
      <p:pic>
        <p:nvPicPr>
          <p:cNvPr id="775" name="Google Shape;775;p36"/>
          <p:cNvPicPr preferRelativeResize="0"/>
          <p:nvPr/>
        </p:nvPicPr>
        <p:blipFill rotWithShape="1">
          <a:blip r:embed="rId5">
            <a:alphaModFix/>
          </a:blip>
          <a:srcRect/>
          <a:stretch/>
        </p:blipFill>
        <p:spPr>
          <a:xfrm>
            <a:off x="2286000" y="2306176"/>
            <a:ext cx="5515245" cy="6208047"/>
          </a:xfrm>
          <a:prstGeom prst="rect">
            <a:avLst/>
          </a:prstGeom>
          <a:noFill/>
          <a:ln>
            <a:noFill/>
          </a:ln>
        </p:spPr>
      </p:pic>
      <p:sp>
        <p:nvSpPr>
          <p:cNvPr id="776" name="Google Shape;776;p36"/>
          <p:cNvSpPr txBox="1"/>
          <p:nvPr/>
        </p:nvSpPr>
        <p:spPr>
          <a:xfrm>
            <a:off x="8686800" y="2462641"/>
            <a:ext cx="6858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We were able to train a regressor model with over 0.8 accuracy which makes it a reliable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7"/>
          <p:cNvSpPr/>
          <p:nvPr/>
        </p:nvSpPr>
        <p:spPr>
          <a:xfrm>
            <a:off x="-5720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782" name="Google Shape;782;p37"/>
          <p:cNvSpPr/>
          <p:nvPr/>
        </p:nvSpPr>
        <p:spPr>
          <a:xfrm rot="10644895">
            <a:off x="14892894" y="-1668727"/>
            <a:ext cx="4485190" cy="5668487"/>
          </a:xfrm>
          <a:custGeom>
            <a:avLst/>
            <a:gdLst/>
            <a:ahLst/>
            <a:cxnLst/>
            <a:rect l="l" t="t" r="r" b="b"/>
            <a:pathLst>
              <a:path w="4485190" h="5668487" extrusionOk="0">
                <a:moveTo>
                  <a:pt x="0" y="0"/>
                </a:moveTo>
                <a:lnTo>
                  <a:pt x="4485190" y="0"/>
                </a:lnTo>
                <a:lnTo>
                  <a:pt x="4485190" y="5668486"/>
                </a:lnTo>
                <a:lnTo>
                  <a:pt x="0" y="5668486"/>
                </a:lnTo>
                <a:lnTo>
                  <a:pt x="0" y="0"/>
                </a:lnTo>
                <a:close/>
              </a:path>
            </a:pathLst>
          </a:custGeom>
          <a:blipFill rotWithShape="1">
            <a:blip r:embed="rId4">
              <a:alphaModFix/>
            </a:blip>
            <a:stretch>
              <a:fillRect/>
            </a:stretch>
          </a:blipFill>
          <a:ln>
            <a:noFill/>
          </a:ln>
        </p:spPr>
      </p:sp>
      <p:grpSp>
        <p:nvGrpSpPr>
          <p:cNvPr id="783" name="Google Shape;783;p37"/>
          <p:cNvGrpSpPr/>
          <p:nvPr/>
        </p:nvGrpSpPr>
        <p:grpSpPr>
          <a:xfrm>
            <a:off x="-298334" y="2792587"/>
            <a:ext cx="444168" cy="2174394"/>
            <a:chOff x="0" y="-47625"/>
            <a:chExt cx="116983" cy="572680"/>
          </a:xfrm>
        </p:grpSpPr>
        <p:sp>
          <p:nvSpPr>
            <p:cNvPr id="784" name="Google Shape;784;p37"/>
            <p:cNvSpPr/>
            <p:nvPr/>
          </p:nvSpPr>
          <p:spPr>
            <a:xfrm>
              <a:off x="0" y="0"/>
              <a:ext cx="116983" cy="525055"/>
            </a:xfrm>
            <a:custGeom>
              <a:avLst/>
              <a:gdLst/>
              <a:ahLst/>
              <a:cxnLst/>
              <a:rect l="l" t="t" r="r" b="b"/>
              <a:pathLst>
                <a:path w="116983" h="525055" extrusionOk="0">
                  <a:moveTo>
                    <a:pt x="0" y="0"/>
                  </a:moveTo>
                  <a:lnTo>
                    <a:pt x="116983" y="0"/>
                  </a:lnTo>
                  <a:lnTo>
                    <a:pt x="116983" y="525055"/>
                  </a:lnTo>
                  <a:lnTo>
                    <a:pt x="0" y="525055"/>
                  </a:lnTo>
                  <a:close/>
                </a:path>
              </a:pathLst>
            </a:custGeom>
            <a:solidFill>
              <a:srgbClr val="0665BE"/>
            </a:solidFill>
            <a:ln>
              <a:noFill/>
            </a:ln>
          </p:spPr>
        </p:sp>
        <p:sp>
          <p:nvSpPr>
            <p:cNvPr id="785" name="Google Shape;785;p37"/>
            <p:cNvSpPr txBox="1"/>
            <p:nvPr/>
          </p:nvSpPr>
          <p:spPr>
            <a:xfrm>
              <a:off x="0" y="-47625"/>
              <a:ext cx="116983" cy="5726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86" name="Google Shape;786;p37"/>
          <p:cNvSpPr txBox="1"/>
          <p:nvPr/>
        </p:nvSpPr>
        <p:spPr>
          <a:xfrm>
            <a:off x="4108788" y="4014787"/>
            <a:ext cx="12198012" cy="1104277"/>
          </a:xfrm>
          <a:prstGeom prst="rect">
            <a:avLst/>
          </a:prstGeom>
          <a:noFill/>
          <a:ln>
            <a:noFill/>
          </a:ln>
        </p:spPr>
        <p:txBody>
          <a:bodyPr spcFirstLastPara="1" wrap="square" lIns="0" tIns="0" rIns="0" bIns="0" anchor="t" anchorCtr="0">
            <a:spAutoFit/>
          </a:bodyPr>
          <a:lstStyle/>
          <a:p>
            <a:pPr marL="0" marR="0" lvl="0" indent="0" algn="l" rtl="0">
              <a:lnSpc>
                <a:spcPct val="87500"/>
              </a:lnSpc>
              <a:spcBef>
                <a:spcPts val="0"/>
              </a:spcBef>
              <a:spcAft>
                <a:spcPts val="0"/>
              </a:spcAft>
              <a:buNone/>
            </a:pPr>
            <a:r>
              <a:rPr lang="en-US" sz="9600" b="1">
                <a:solidFill>
                  <a:srgbClr val="0665BE"/>
                </a:solidFill>
                <a:latin typeface="Arial"/>
                <a:ea typeface="Arial"/>
                <a:cs typeface="Arial"/>
                <a:sym typeface="Arial"/>
              </a:rPr>
              <a:t>Recommendations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8"/>
          <p:cNvSpPr/>
          <p:nvPr/>
        </p:nvSpPr>
        <p:spPr>
          <a:xfrm>
            <a:off x="19050" y="952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792" name="Google Shape;792;p38"/>
          <p:cNvSpPr/>
          <p:nvPr/>
        </p:nvSpPr>
        <p:spPr>
          <a:xfrm rot="10644895">
            <a:off x="14892894" y="-1668727"/>
            <a:ext cx="4485190" cy="5668487"/>
          </a:xfrm>
          <a:custGeom>
            <a:avLst/>
            <a:gdLst/>
            <a:ahLst/>
            <a:cxnLst/>
            <a:rect l="l" t="t" r="r" b="b"/>
            <a:pathLst>
              <a:path w="4485190" h="5668487" extrusionOk="0">
                <a:moveTo>
                  <a:pt x="0" y="0"/>
                </a:moveTo>
                <a:lnTo>
                  <a:pt x="4485190" y="0"/>
                </a:lnTo>
                <a:lnTo>
                  <a:pt x="4485190" y="5668486"/>
                </a:lnTo>
                <a:lnTo>
                  <a:pt x="0" y="5668486"/>
                </a:lnTo>
                <a:lnTo>
                  <a:pt x="0" y="0"/>
                </a:lnTo>
                <a:close/>
              </a:path>
            </a:pathLst>
          </a:custGeom>
          <a:blipFill rotWithShape="1">
            <a:blip r:embed="rId4">
              <a:alphaModFix/>
            </a:blip>
            <a:stretch>
              <a:fillRect/>
            </a:stretch>
          </a:blipFill>
          <a:ln>
            <a:noFill/>
          </a:ln>
        </p:spPr>
      </p:sp>
      <p:grpSp>
        <p:nvGrpSpPr>
          <p:cNvPr id="793" name="Google Shape;793;p38"/>
          <p:cNvGrpSpPr/>
          <p:nvPr/>
        </p:nvGrpSpPr>
        <p:grpSpPr>
          <a:xfrm>
            <a:off x="-298334" y="2792587"/>
            <a:ext cx="444168" cy="2174394"/>
            <a:chOff x="0" y="-47625"/>
            <a:chExt cx="116983" cy="572680"/>
          </a:xfrm>
        </p:grpSpPr>
        <p:sp>
          <p:nvSpPr>
            <p:cNvPr id="794" name="Google Shape;794;p38"/>
            <p:cNvSpPr/>
            <p:nvPr/>
          </p:nvSpPr>
          <p:spPr>
            <a:xfrm>
              <a:off x="0" y="0"/>
              <a:ext cx="116983" cy="525055"/>
            </a:xfrm>
            <a:custGeom>
              <a:avLst/>
              <a:gdLst/>
              <a:ahLst/>
              <a:cxnLst/>
              <a:rect l="l" t="t" r="r" b="b"/>
              <a:pathLst>
                <a:path w="116983" h="525055" extrusionOk="0">
                  <a:moveTo>
                    <a:pt x="0" y="0"/>
                  </a:moveTo>
                  <a:lnTo>
                    <a:pt x="116983" y="0"/>
                  </a:lnTo>
                  <a:lnTo>
                    <a:pt x="116983" y="525055"/>
                  </a:lnTo>
                  <a:lnTo>
                    <a:pt x="0" y="525055"/>
                  </a:lnTo>
                  <a:close/>
                </a:path>
              </a:pathLst>
            </a:custGeom>
            <a:solidFill>
              <a:srgbClr val="0665BE"/>
            </a:solidFill>
            <a:ln>
              <a:noFill/>
            </a:ln>
          </p:spPr>
        </p:sp>
        <p:sp>
          <p:nvSpPr>
            <p:cNvPr id="795" name="Google Shape;795;p38"/>
            <p:cNvSpPr txBox="1"/>
            <p:nvPr/>
          </p:nvSpPr>
          <p:spPr>
            <a:xfrm>
              <a:off x="0" y="-47625"/>
              <a:ext cx="116983" cy="5726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96" name="Google Shape;796;p38"/>
          <p:cNvSpPr txBox="1"/>
          <p:nvPr/>
        </p:nvSpPr>
        <p:spPr>
          <a:xfrm>
            <a:off x="2133600" y="2303627"/>
            <a:ext cx="14020800" cy="489364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Since NT port followed by AA plot have high weight imports, it is recommended that in order to have fast and safe moving of imports, investment of Heavy Lifting equipment  should be concentrated at these ports.</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 NT port and AA ports have lots of container shipments than other ports, it is recommended that good road network and infrastructure should be ensured which makes sense   giving their high weight imports. Also, more logistic staffs and Road Safety system and personnel should be deployed to the port.</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HM Cargo has significant high transaction counts than other ports which shows that though they might not have heavy duty imports, they have low weights but high numbers of  imports. It is therefore, recommended that rather than Lifting equipment, more staffs should be employed in order to handle the high traffic of transactions.</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Private investors looking to invest in private logistics can look into NT port for container logistics businesses</a:t>
            </a:r>
            <a:endParaRPr sz="2400">
              <a:solidFill>
                <a:schemeClr val="dk1"/>
              </a:solidFill>
              <a:latin typeface="Times New Roman"/>
              <a:ea typeface="Times New Roman"/>
              <a:cs typeface="Times New Roman"/>
              <a:sym typeface="Times New Roman"/>
            </a:endParaRPr>
          </a:p>
        </p:txBody>
      </p:sp>
      <p:sp>
        <p:nvSpPr>
          <p:cNvPr id="797" name="Google Shape;797;p38"/>
          <p:cNvSpPr txBox="1"/>
          <p:nvPr/>
        </p:nvSpPr>
        <p:spPr>
          <a:xfrm>
            <a:off x="2133600" y="952500"/>
            <a:ext cx="59883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2"/>
                </a:solidFill>
                <a:latin typeface="Calibri"/>
                <a:ea typeface="Calibri"/>
                <a:cs typeface="Calibri"/>
                <a:sym typeface="Calibri"/>
              </a:rPr>
              <a:t>Custom Office/Ports Ranking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9"/>
          <p:cNvSpPr/>
          <p:nvPr/>
        </p:nvSpPr>
        <p:spPr>
          <a:xfrm>
            <a:off x="0" y="17652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803" name="Google Shape;803;p39"/>
          <p:cNvSpPr/>
          <p:nvPr/>
        </p:nvSpPr>
        <p:spPr>
          <a:xfrm rot="10644895">
            <a:off x="14892894" y="-1668727"/>
            <a:ext cx="4485190" cy="5668487"/>
          </a:xfrm>
          <a:custGeom>
            <a:avLst/>
            <a:gdLst/>
            <a:ahLst/>
            <a:cxnLst/>
            <a:rect l="l" t="t" r="r" b="b"/>
            <a:pathLst>
              <a:path w="4485190" h="5668487" extrusionOk="0">
                <a:moveTo>
                  <a:pt x="0" y="0"/>
                </a:moveTo>
                <a:lnTo>
                  <a:pt x="4485190" y="0"/>
                </a:lnTo>
                <a:lnTo>
                  <a:pt x="4485190" y="5668486"/>
                </a:lnTo>
                <a:lnTo>
                  <a:pt x="0" y="5668486"/>
                </a:lnTo>
                <a:lnTo>
                  <a:pt x="0" y="0"/>
                </a:lnTo>
                <a:close/>
              </a:path>
            </a:pathLst>
          </a:custGeom>
          <a:blipFill rotWithShape="1">
            <a:blip r:embed="rId4">
              <a:alphaModFix/>
            </a:blip>
            <a:stretch>
              <a:fillRect/>
            </a:stretch>
          </a:blipFill>
          <a:ln>
            <a:noFill/>
          </a:ln>
        </p:spPr>
      </p:sp>
      <p:grpSp>
        <p:nvGrpSpPr>
          <p:cNvPr id="804" name="Google Shape;804;p39"/>
          <p:cNvGrpSpPr/>
          <p:nvPr/>
        </p:nvGrpSpPr>
        <p:grpSpPr>
          <a:xfrm>
            <a:off x="-298334" y="2792587"/>
            <a:ext cx="444168" cy="2174394"/>
            <a:chOff x="0" y="-47625"/>
            <a:chExt cx="116983" cy="572680"/>
          </a:xfrm>
        </p:grpSpPr>
        <p:sp>
          <p:nvSpPr>
            <p:cNvPr id="805" name="Google Shape;805;p39"/>
            <p:cNvSpPr/>
            <p:nvPr/>
          </p:nvSpPr>
          <p:spPr>
            <a:xfrm>
              <a:off x="0" y="0"/>
              <a:ext cx="116983" cy="525055"/>
            </a:xfrm>
            <a:custGeom>
              <a:avLst/>
              <a:gdLst/>
              <a:ahLst/>
              <a:cxnLst/>
              <a:rect l="l" t="t" r="r" b="b"/>
              <a:pathLst>
                <a:path w="116983" h="525055" extrusionOk="0">
                  <a:moveTo>
                    <a:pt x="0" y="0"/>
                  </a:moveTo>
                  <a:lnTo>
                    <a:pt x="116983" y="0"/>
                  </a:lnTo>
                  <a:lnTo>
                    <a:pt x="116983" y="525055"/>
                  </a:lnTo>
                  <a:lnTo>
                    <a:pt x="0" y="525055"/>
                  </a:lnTo>
                  <a:close/>
                </a:path>
              </a:pathLst>
            </a:custGeom>
            <a:solidFill>
              <a:srgbClr val="0665BE"/>
            </a:solidFill>
            <a:ln>
              <a:noFill/>
            </a:ln>
          </p:spPr>
        </p:sp>
        <p:sp>
          <p:nvSpPr>
            <p:cNvPr id="806" name="Google Shape;806;p39"/>
            <p:cNvSpPr txBox="1"/>
            <p:nvPr/>
          </p:nvSpPr>
          <p:spPr>
            <a:xfrm>
              <a:off x="0" y="-47625"/>
              <a:ext cx="116983" cy="5726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07" name="Google Shape;807;p39"/>
          <p:cNvSpPr txBox="1"/>
          <p:nvPr/>
        </p:nvSpPr>
        <p:spPr>
          <a:xfrm>
            <a:off x="914400" y="1246374"/>
            <a:ext cx="14554200" cy="766363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Tax Generation</a:t>
            </a: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It is strongly advisable that Nigeria federal government should amplify and ensure their relationship with China is held steady as Tax generated is a large proportion of internal generated revenue and taxes from ports takes large portions. </a:t>
            </a:r>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Policy makers, Senate should make policies that fosters the relation with China.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A-List Products</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The above products should be looked into and transactions involving them should be handled with more priority. </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 Government policy and assist could be done to ensure  that the Demand for these products is sustained in the country.</a:t>
            </a:r>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A-List Customers</a:t>
            </a:r>
            <a:endParaRPr/>
          </a:p>
          <a:p>
            <a:pPr marL="342900" marR="0" lvl="0" indent="-3429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It is recommended that these 20 customers should be properly attended to in order to avoid churning because their import products forms 60% of the total taxes paid from China.</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Time line of Tax Generation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The identified Data Gap should be looked into by management as well as government bodies in order to ensure adequate and effective record keeping methodology.</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  Data policy that enables access to data should be made in order to be able to analyze and make informed decision.</a:t>
            </a:r>
            <a:endParaRPr/>
          </a:p>
          <a:p>
            <a:pPr marL="0" marR="0" lvl="0" indent="0" algn="l" rtl="0">
              <a:spcBef>
                <a:spcPts val="0"/>
              </a:spcBef>
              <a:spcAft>
                <a:spcPts val="0"/>
              </a:spcAft>
              <a:buNone/>
            </a:pPr>
            <a:endParaRPr sz="24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176611" y="3429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151" name="Google Shape;151;p4"/>
          <p:cNvGrpSpPr/>
          <p:nvPr/>
        </p:nvGrpSpPr>
        <p:grpSpPr>
          <a:xfrm>
            <a:off x="-1848943" y="-1543159"/>
            <a:ext cx="3101217" cy="3101217"/>
            <a:chOff x="0" y="0"/>
            <a:chExt cx="812800" cy="812800"/>
          </a:xfrm>
        </p:grpSpPr>
        <p:sp>
          <p:nvSpPr>
            <p:cNvPr id="152" name="Google Shape;152;p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53" name="Google Shape;153;p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4"/>
          <p:cNvGrpSpPr/>
          <p:nvPr/>
        </p:nvGrpSpPr>
        <p:grpSpPr>
          <a:xfrm>
            <a:off x="14176720" y="-4651441"/>
            <a:ext cx="8827001" cy="8827001"/>
            <a:chOff x="0" y="0"/>
            <a:chExt cx="812800" cy="812800"/>
          </a:xfrm>
        </p:grpSpPr>
        <p:sp>
          <p:nvSpPr>
            <p:cNvPr id="155" name="Google Shape;155;p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56" name="Google Shape;156;p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7" name="Google Shape;157;p4"/>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158" name="Google Shape;158;p4"/>
          <p:cNvGrpSpPr/>
          <p:nvPr/>
        </p:nvGrpSpPr>
        <p:grpSpPr>
          <a:xfrm>
            <a:off x="-298334" y="5020960"/>
            <a:ext cx="444168" cy="4132508"/>
            <a:chOff x="0" y="-47625"/>
            <a:chExt cx="116983" cy="1088397"/>
          </a:xfrm>
        </p:grpSpPr>
        <p:sp>
          <p:nvSpPr>
            <p:cNvPr id="159" name="Google Shape;159;p4"/>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160" name="Google Shape;160;p4"/>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4"/>
          <p:cNvSpPr txBox="1"/>
          <p:nvPr/>
        </p:nvSpPr>
        <p:spPr>
          <a:xfrm>
            <a:off x="1101786" y="830347"/>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i="0" u="none" strike="noStrike" cap="none">
                <a:solidFill>
                  <a:srgbClr val="0665BE"/>
                </a:solidFill>
                <a:latin typeface="Arial"/>
                <a:ea typeface="Arial"/>
                <a:cs typeface="Arial"/>
                <a:sym typeface="Arial"/>
              </a:rPr>
              <a:t>Introduction</a:t>
            </a:r>
            <a:endParaRPr/>
          </a:p>
        </p:txBody>
      </p:sp>
      <p:sp>
        <p:nvSpPr>
          <p:cNvPr id="162" name="Google Shape;162;p4"/>
          <p:cNvSpPr txBox="1"/>
          <p:nvPr/>
        </p:nvSpPr>
        <p:spPr>
          <a:xfrm>
            <a:off x="1396593" y="2693211"/>
            <a:ext cx="14453007" cy="4601709"/>
          </a:xfrm>
          <a:prstGeom prst="rect">
            <a:avLst/>
          </a:prstGeom>
          <a:noFill/>
          <a:ln>
            <a:noFill/>
          </a:ln>
        </p:spPr>
        <p:txBody>
          <a:bodyPr spcFirstLastPara="1" wrap="square" lIns="0" tIns="0" rIns="0" bIns="0" anchor="t" anchorCtr="0">
            <a:spAutoFit/>
          </a:bodyPr>
          <a:lstStyle/>
          <a:p>
            <a:pPr marL="0" marR="0" lvl="0" indent="0" algn="just" rtl="0">
              <a:lnSpc>
                <a:spcPct val="130010"/>
              </a:lnSpc>
              <a:spcBef>
                <a:spcPts val="0"/>
              </a:spcBef>
              <a:spcAft>
                <a:spcPts val="0"/>
              </a:spcAft>
              <a:buNone/>
            </a:pPr>
            <a:r>
              <a:rPr lang="en-US" sz="2799" b="0" i="0" u="none" strike="noStrike" cap="none">
                <a:solidFill>
                  <a:srgbClr val="000000"/>
                </a:solidFill>
                <a:latin typeface="Poppins"/>
                <a:ea typeface="Poppins"/>
                <a:cs typeface="Poppins"/>
                <a:sym typeface="Poppins"/>
              </a:rPr>
              <a:t>Nigeria as an import-dependent economy state relies a lot on tax generation to fund her budget and financial activities of which Tax generation/collection is a large portion which is the second means of funds for her after Petroleum Trade.</a:t>
            </a:r>
            <a:endParaRPr/>
          </a:p>
          <a:p>
            <a:pPr marL="0" marR="0" lvl="0" indent="0" algn="just" rtl="0">
              <a:lnSpc>
                <a:spcPct val="130010"/>
              </a:lnSpc>
              <a:spcBef>
                <a:spcPts val="0"/>
              </a:spcBef>
              <a:spcAft>
                <a:spcPts val="0"/>
              </a:spcAft>
              <a:buNone/>
            </a:pPr>
            <a:endParaRPr sz="2799" b="0" i="0" u="none" strike="noStrike" cap="none">
              <a:solidFill>
                <a:srgbClr val="000000"/>
              </a:solidFill>
              <a:latin typeface="Poppins"/>
              <a:ea typeface="Poppins"/>
              <a:cs typeface="Poppins"/>
              <a:sym typeface="Poppins"/>
            </a:endParaRPr>
          </a:p>
          <a:p>
            <a:pPr marL="0" marR="0" lvl="0" indent="0" algn="just" rtl="0">
              <a:lnSpc>
                <a:spcPct val="130010"/>
              </a:lnSpc>
              <a:spcBef>
                <a:spcPts val="0"/>
              </a:spcBef>
              <a:spcAft>
                <a:spcPts val="0"/>
              </a:spcAft>
              <a:buNone/>
            </a:pPr>
            <a:r>
              <a:rPr lang="en-US" sz="2799" b="0" i="0" u="none" strike="noStrike" cap="none">
                <a:solidFill>
                  <a:srgbClr val="000000"/>
                </a:solidFill>
                <a:latin typeface="Poppins"/>
                <a:ea typeface="Poppins"/>
                <a:cs typeface="Poppins"/>
                <a:sym typeface="Poppins"/>
              </a:rPr>
              <a:t>Tax generated at various Custom offices in Nigeria forms a substantial of the total tax generated in Nigeria, making importation a very important trade for the Federal Government(FG) of Nigeria.</a:t>
            </a:r>
            <a:endParaRPr/>
          </a:p>
          <a:p>
            <a:pPr marL="0" marR="0" lvl="0" indent="0" algn="just" rtl="0">
              <a:lnSpc>
                <a:spcPct val="130010"/>
              </a:lnSpc>
              <a:spcBef>
                <a:spcPts val="0"/>
              </a:spcBef>
              <a:spcAft>
                <a:spcPts val="0"/>
              </a:spcAft>
              <a:buNone/>
            </a:pPr>
            <a:endParaRPr sz="2799" b="0" i="0" u="none" strike="noStrike" cap="none">
              <a:solidFill>
                <a:srgbClr val="000000"/>
              </a:solidFill>
              <a:latin typeface="Poppins"/>
              <a:ea typeface="Poppins"/>
              <a:cs typeface="Poppins"/>
              <a:sym typeface="Poppins"/>
            </a:endParaRPr>
          </a:p>
          <a:p>
            <a:pPr marL="0" marR="0" lvl="0" indent="0" algn="just" rtl="0">
              <a:lnSpc>
                <a:spcPct val="130010"/>
              </a:lnSpc>
              <a:spcBef>
                <a:spcPts val="0"/>
              </a:spcBef>
              <a:spcAft>
                <a:spcPts val="0"/>
              </a:spcAft>
              <a:buNone/>
            </a:pPr>
            <a:r>
              <a:rPr lang="en-US" sz="2799" b="0" i="0" u="none" strike="noStrike" cap="none">
                <a:solidFill>
                  <a:srgbClr val="000000"/>
                </a:solidFill>
                <a:latin typeface="Poppins"/>
                <a:ea typeface="Poppins"/>
                <a:cs typeface="Poppins"/>
                <a:sym typeface="Poppins"/>
              </a:rPr>
              <a:t>Hence, we analyzed the provided dataset in order to optimize tax generation and track the best means of reducing cost/losses.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0"/>
          <p:cNvSpPr/>
          <p:nvPr/>
        </p:nvSpPr>
        <p:spPr>
          <a:xfrm>
            <a:off x="-5720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813" name="Google Shape;813;p40"/>
          <p:cNvSpPr/>
          <p:nvPr/>
        </p:nvSpPr>
        <p:spPr>
          <a:xfrm rot="10644895">
            <a:off x="14892894" y="-1668727"/>
            <a:ext cx="4485190" cy="5668487"/>
          </a:xfrm>
          <a:custGeom>
            <a:avLst/>
            <a:gdLst/>
            <a:ahLst/>
            <a:cxnLst/>
            <a:rect l="l" t="t" r="r" b="b"/>
            <a:pathLst>
              <a:path w="4485190" h="5668487" extrusionOk="0">
                <a:moveTo>
                  <a:pt x="0" y="0"/>
                </a:moveTo>
                <a:lnTo>
                  <a:pt x="4485190" y="0"/>
                </a:lnTo>
                <a:lnTo>
                  <a:pt x="4485190" y="5668486"/>
                </a:lnTo>
                <a:lnTo>
                  <a:pt x="0" y="5668486"/>
                </a:lnTo>
                <a:lnTo>
                  <a:pt x="0" y="0"/>
                </a:lnTo>
                <a:close/>
              </a:path>
            </a:pathLst>
          </a:custGeom>
          <a:blipFill rotWithShape="1">
            <a:blip r:embed="rId4">
              <a:alphaModFix/>
            </a:blip>
            <a:stretch>
              <a:fillRect/>
            </a:stretch>
          </a:blipFill>
          <a:ln>
            <a:noFill/>
          </a:ln>
        </p:spPr>
      </p:sp>
      <p:grpSp>
        <p:nvGrpSpPr>
          <p:cNvPr id="814" name="Google Shape;814;p40"/>
          <p:cNvGrpSpPr/>
          <p:nvPr/>
        </p:nvGrpSpPr>
        <p:grpSpPr>
          <a:xfrm>
            <a:off x="-298334" y="2792587"/>
            <a:ext cx="444168" cy="2174394"/>
            <a:chOff x="0" y="-47625"/>
            <a:chExt cx="116983" cy="572680"/>
          </a:xfrm>
        </p:grpSpPr>
        <p:sp>
          <p:nvSpPr>
            <p:cNvPr id="815" name="Google Shape;815;p40"/>
            <p:cNvSpPr/>
            <p:nvPr/>
          </p:nvSpPr>
          <p:spPr>
            <a:xfrm>
              <a:off x="0" y="0"/>
              <a:ext cx="116983" cy="525055"/>
            </a:xfrm>
            <a:custGeom>
              <a:avLst/>
              <a:gdLst/>
              <a:ahLst/>
              <a:cxnLst/>
              <a:rect l="l" t="t" r="r" b="b"/>
              <a:pathLst>
                <a:path w="116983" h="525055" extrusionOk="0">
                  <a:moveTo>
                    <a:pt x="0" y="0"/>
                  </a:moveTo>
                  <a:lnTo>
                    <a:pt x="116983" y="0"/>
                  </a:lnTo>
                  <a:lnTo>
                    <a:pt x="116983" y="525055"/>
                  </a:lnTo>
                  <a:lnTo>
                    <a:pt x="0" y="525055"/>
                  </a:lnTo>
                  <a:close/>
                </a:path>
              </a:pathLst>
            </a:custGeom>
            <a:solidFill>
              <a:srgbClr val="0665BE"/>
            </a:solidFill>
            <a:ln>
              <a:noFill/>
            </a:ln>
          </p:spPr>
        </p:sp>
        <p:sp>
          <p:nvSpPr>
            <p:cNvPr id="816" name="Google Shape;816;p40"/>
            <p:cNvSpPr txBox="1"/>
            <p:nvPr/>
          </p:nvSpPr>
          <p:spPr>
            <a:xfrm>
              <a:off x="0" y="-47625"/>
              <a:ext cx="116983" cy="5726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17" name="Google Shape;817;p40"/>
          <p:cNvSpPr txBox="1"/>
          <p:nvPr/>
        </p:nvSpPr>
        <p:spPr>
          <a:xfrm>
            <a:off x="1447800" y="1333500"/>
            <a:ext cx="14173200"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A-List Countries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1. The  A-list countries are to be treated well by the Federal Government of Nigeria. Ensuring smooth relationship between Nigeria and the countries in order not to affect the imports from the countries. Foreign exchange and policies should be monitored.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40"/>
          <p:cNvSpPr txBox="1"/>
          <p:nvPr/>
        </p:nvSpPr>
        <p:spPr>
          <a:xfrm>
            <a:off x="1371600" y="3267164"/>
            <a:ext cx="14325600" cy="30469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Logistics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For Investors/Importers</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Investors/importers are advised to import goods from the Low Transport Cost countries in cases where the goods needed can be gotten there too in order to avoid extra cost on transport.</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Logistics companies should invest in the Low Transport Cost countries as Transaction rate will be more there.</a:t>
            </a:r>
            <a:endParaRPr/>
          </a:p>
          <a:p>
            <a:pPr marL="457200" marR="0" lvl="0" indent="-30480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For Governments</a:t>
            </a:r>
            <a:endParaRPr/>
          </a:p>
          <a:p>
            <a:pPr marL="457200" marR="0" lvl="0" indent="-45720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Government policies to encourage imports from the Low Transport Cost Countries</a:t>
            </a:r>
            <a:r>
              <a:rPr lang="en-US" sz="2000" b="1">
                <a:solidFill>
                  <a:srgbClr val="0070C0"/>
                </a:solidFill>
                <a:latin typeface="Calibri"/>
                <a:ea typeface="Calibri"/>
                <a:cs typeface="Calibri"/>
                <a:sym typeface="Calibri"/>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824" name="Google Shape;824;p41"/>
          <p:cNvGrpSpPr/>
          <p:nvPr/>
        </p:nvGrpSpPr>
        <p:grpSpPr>
          <a:xfrm>
            <a:off x="-1848943" y="-1543159"/>
            <a:ext cx="3101217" cy="3101217"/>
            <a:chOff x="0" y="0"/>
            <a:chExt cx="812800" cy="812800"/>
          </a:xfrm>
        </p:grpSpPr>
        <p:sp>
          <p:nvSpPr>
            <p:cNvPr id="825" name="Google Shape;825;p41"/>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826" name="Google Shape;826;p41"/>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27" name="Google Shape;827;p41"/>
          <p:cNvGrpSpPr/>
          <p:nvPr/>
        </p:nvGrpSpPr>
        <p:grpSpPr>
          <a:xfrm>
            <a:off x="-477764" y="5452685"/>
            <a:ext cx="690397" cy="2593458"/>
            <a:chOff x="0" y="-47625"/>
            <a:chExt cx="181833" cy="683051"/>
          </a:xfrm>
        </p:grpSpPr>
        <p:sp>
          <p:nvSpPr>
            <p:cNvPr id="828" name="Google Shape;828;p41"/>
            <p:cNvSpPr/>
            <p:nvPr/>
          </p:nvSpPr>
          <p:spPr>
            <a:xfrm>
              <a:off x="0" y="0"/>
              <a:ext cx="181833" cy="635426"/>
            </a:xfrm>
            <a:custGeom>
              <a:avLst/>
              <a:gdLst/>
              <a:ahLst/>
              <a:cxnLst/>
              <a:rect l="l" t="t" r="r" b="b"/>
              <a:pathLst>
                <a:path w="181833" h="635426" extrusionOk="0">
                  <a:moveTo>
                    <a:pt x="0" y="0"/>
                  </a:moveTo>
                  <a:lnTo>
                    <a:pt x="181833" y="0"/>
                  </a:lnTo>
                  <a:lnTo>
                    <a:pt x="181833" y="635426"/>
                  </a:lnTo>
                  <a:lnTo>
                    <a:pt x="0" y="635426"/>
                  </a:lnTo>
                  <a:close/>
                </a:path>
              </a:pathLst>
            </a:custGeom>
            <a:solidFill>
              <a:srgbClr val="000000"/>
            </a:solidFill>
            <a:ln>
              <a:noFill/>
            </a:ln>
          </p:spPr>
        </p:sp>
        <p:sp>
          <p:nvSpPr>
            <p:cNvPr id="829" name="Google Shape;829;p41"/>
            <p:cNvSpPr txBox="1"/>
            <p:nvPr/>
          </p:nvSpPr>
          <p:spPr>
            <a:xfrm>
              <a:off x="0" y="-47625"/>
              <a:ext cx="181833" cy="6830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30" name="Google Shape;830;p41"/>
          <p:cNvSpPr/>
          <p:nvPr/>
        </p:nvSpPr>
        <p:spPr>
          <a:xfrm rot="-5400000" flipH="1">
            <a:off x="13868744" y="-1149208"/>
            <a:ext cx="3573594" cy="5594668"/>
          </a:xfrm>
          <a:custGeom>
            <a:avLst/>
            <a:gdLst/>
            <a:ahLst/>
            <a:cxnLst/>
            <a:rect l="l" t="t" r="r" b="b"/>
            <a:pathLst>
              <a:path w="3573594" h="5594668" extrusionOk="0">
                <a:moveTo>
                  <a:pt x="0" y="5594668"/>
                </a:moveTo>
                <a:lnTo>
                  <a:pt x="3573594" y="5594668"/>
                </a:lnTo>
                <a:lnTo>
                  <a:pt x="3573594" y="0"/>
                </a:lnTo>
                <a:lnTo>
                  <a:pt x="0" y="0"/>
                </a:lnTo>
                <a:lnTo>
                  <a:pt x="0" y="5594668"/>
                </a:lnTo>
                <a:close/>
              </a:path>
            </a:pathLst>
          </a:custGeom>
          <a:blipFill rotWithShape="1">
            <a:blip r:embed="rId4">
              <a:alphaModFix/>
            </a:blip>
            <a:stretch>
              <a:fillRect/>
            </a:stretch>
          </a:blipFill>
          <a:ln>
            <a:noFill/>
          </a:ln>
        </p:spPr>
      </p:sp>
      <p:sp>
        <p:nvSpPr>
          <p:cNvPr id="831" name="Google Shape;831;p41"/>
          <p:cNvSpPr/>
          <p:nvPr/>
        </p:nvSpPr>
        <p:spPr>
          <a:xfrm rot="-5400000" flipH="1">
            <a:off x="15193010" y="-2037707"/>
            <a:ext cx="3054089" cy="4781353"/>
          </a:xfrm>
          <a:custGeom>
            <a:avLst/>
            <a:gdLst/>
            <a:ahLst/>
            <a:cxnLst/>
            <a:rect l="l" t="t" r="r" b="b"/>
            <a:pathLst>
              <a:path w="3054089" h="4781353" extrusionOk="0">
                <a:moveTo>
                  <a:pt x="0" y="4781352"/>
                </a:moveTo>
                <a:lnTo>
                  <a:pt x="3054089" y="4781352"/>
                </a:lnTo>
                <a:lnTo>
                  <a:pt x="3054089" y="0"/>
                </a:lnTo>
                <a:lnTo>
                  <a:pt x="0" y="0"/>
                </a:lnTo>
                <a:lnTo>
                  <a:pt x="0" y="4781352"/>
                </a:lnTo>
                <a:close/>
              </a:path>
            </a:pathLst>
          </a:custGeom>
          <a:blipFill rotWithShape="1">
            <a:blip r:embed="rId5">
              <a:alphaModFix/>
            </a:blip>
            <a:stretch>
              <a:fillRect/>
            </a:stretch>
          </a:blipFill>
          <a:ln>
            <a:noFill/>
          </a:ln>
        </p:spPr>
      </p:sp>
      <p:sp>
        <p:nvSpPr>
          <p:cNvPr id="832" name="Google Shape;832;p41"/>
          <p:cNvSpPr txBox="1"/>
          <p:nvPr/>
        </p:nvSpPr>
        <p:spPr>
          <a:xfrm>
            <a:off x="13845144" y="4778519"/>
            <a:ext cx="2400148" cy="860339"/>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Hands-on workshops</a:t>
            </a:r>
            <a:endParaRPr/>
          </a:p>
        </p:txBody>
      </p:sp>
      <p:sp>
        <p:nvSpPr>
          <p:cNvPr id="833" name="Google Shape;833;p41"/>
          <p:cNvSpPr txBox="1"/>
          <p:nvPr/>
        </p:nvSpPr>
        <p:spPr>
          <a:xfrm>
            <a:off x="13845144" y="6616807"/>
            <a:ext cx="2383770"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Case Studies</a:t>
            </a:r>
            <a:endParaRPr/>
          </a:p>
        </p:txBody>
      </p:sp>
      <p:sp>
        <p:nvSpPr>
          <p:cNvPr id="834" name="Google Shape;834;p41"/>
          <p:cNvSpPr txBox="1"/>
          <p:nvPr/>
        </p:nvSpPr>
        <p:spPr>
          <a:xfrm>
            <a:off x="13845144" y="8312936"/>
            <a:ext cx="2523272"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Simulations</a:t>
            </a:r>
            <a:endParaRPr/>
          </a:p>
        </p:txBody>
      </p:sp>
      <p:sp>
        <p:nvSpPr>
          <p:cNvPr id="835" name="Google Shape;835;p41"/>
          <p:cNvSpPr txBox="1"/>
          <p:nvPr/>
        </p:nvSpPr>
        <p:spPr>
          <a:xfrm>
            <a:off x="2784676" y="1327564"/>
            <a:ext cx="11325805"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Implementation Plan</a:t>
            </a:r>
            <a:endParaRPr/>
          </a:p>
        </p:txBody>
      </p:sp>
      <p:sp>
        <p:nvSpPr>
          <p:cNvPr id="836" name="Google Shape;836;p41"/>
          <p:cNvSpPr txBox="1"/>
          <p:nvPr/>
        </p:nvSpPr>
        <p:spPr>
          <a:xfrm>
            <a:off x="1252274" y="2915418"/>
            <a:ext cx="13911526" cy="72943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Short-Term (0-6 months)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Investment in Heavy Lifting Equipment at NT &amp; AA Ports -  Conduct needs assessment, secure budget approvals, initiate procurement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Assess infrastructure needs, approve road expansion plans, hire additional logistic staff</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Conduct staffing analysis, begin hiring process for HM Cargo</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Conduct investor outreach, provide incentives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Initiate partnerships with logistics firms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Policy discussions with stakeholders to strengthen relations with China</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Implement fast-tracking processes, review government assistance policies in handling A-list products and customers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Assess data collection issues, propose policy changes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Diplomatic engagements, review foreign exchange policies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Long term(2 years+)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Deployment and maintenance plan for heavy lifting equipment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Complete road projects, ongoing maintenance</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Monitor investment impact and adjust policies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Maintain strategies based on trade flow</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842" name="Google Shape;842;p42"/>
          <p:cNvGrpSpPr/>
          <p:nvPr/>
        </p:nvGrpSpPr>
        <p:grpSpPr>
          <a:xfrm>
            <a:off x="-1848943" y="-1543159"/>
            <a:ext cx="3101217" cy="3101217"/>
            <a:chOff x="0" y="0"/>
            <a:chExt cx="812800" cy="812800"/>
          </a:xfrm>
        </p:grpSpPr>
        <p:sp>
          <p:nvSpPr>
            <p:cNvPr id="843" name="Google Shape;843;p42"/>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844" name="Google Shape;844;p42"/>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45" name="Google Shape;845;p42"/>
          <p:cNvGrpSpPr/>
          <p:nvPr/>
        </p:nvGrpSpPr>
        <p:grpSpPr>
          <a:xfrm>
            <a:off x="-477764" y="5452685"/>
            <a:ext cx="690397" cy="2593458"/>
            <a:chOff x="0" y="-47625"/>
            <a:chExt cx="181833" cy="683051"/>
          </a:xfrm>
        </p:grpSpPr>
        <p:sp>
          <p:nvSpPr>
            <p:cNvPr id="846" name="Google Shape;846;p42"/>
            <p:cNvSpPr/>
            <p:nvPr/>
          </p:nvSpPr>
          <p:spPr>
            <a:xfrm>
              <a:off x="0" y="0"/>
              <a:ext cx="181833" cy="635426"/>
            </a:xfrm>
            <a:custGeom>
              <a:avLst/>
              <a:gdLst/>
              <a:ahLst/>
              <a:cxnLst/>
              <a:rect l="l" t="t" r="r" b="b"/>
              <a:pathLst>
                <a:path w="181833" h="635426" extrusionOk="0">
                  <a:moveTo>
                    <a:pt x="0" y="0"/>
                  </a:moveTo>
                  <a:lnTo>
                    <a:pt x="181833" y="0"/>
                  </a:lnTo>
                  <a:lnTo>
                    <a:pt x="181833" y="635426"/>
                  </a:lnTo>
                  <a:lnTo>
                    <a:pt x="0" y="635426"/>
                  </a:lnTo>
                  <a:close/>
                </a:path>
              </a:pathLst>
            </a:custGeom>
            <a:solidFill>
              <a:srgbClr val="000000"/>
            </a:solidFill>
            <a:ln>
              <a:noFill/>
            </a:ln>
          </p:spPr>
        </p:sp>
        <p:sp>
          <p:nvSpPr>
            <p:cNvPr id="847" name="Google Shape;847;p42"/>
            <p:cNvSpPr txBox="1"/>
            <p:nvPr/>
          </p:nvSpPr>
          <p:spPr>
            <a:xfrm>
              <a:off x="0" y="-47625"/>
              <a:ext cx="181833" cy="6830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48" name="Google Shape;848;p42"/>
          <p:cNvSpPr/>
          <p:nvPr/>
        </p:nvSpPr>
        <p:spPr>
          <a:xfrm rot="-5400000" flipH="1">
            <a:off x="13868744" y="-1149208"/>
            <a:ext cx="3573594" cy="5594668"/>
          </a:xfrm>
          <a:custGeom>
            <a:avLst/>
            <a:gdLst/>
            <a:ahLst/>
            <a:cxnLst/>
            <a:rect l="l" t="t" r="r" b="b"/>
            <a:pathLst>
              <a:path w="3573594" h="5594668" extrusionOk="0">
                <a:moveTo>
                  <a:pt x="0" y="5594668"/>
                </a:moveTo>
                <a:lnTo>
                  <a:pt x="3573594" y="5594668"/>
                </a:lnTo>
                <a:lnTo>
                  <a:pt x="3573594" y="0"/>
                </a:lnTo>
                <a:lnTo>
                  <a:pt x="0" y="0"/>
                </a:lnTo>
                <a:lnTo>
                  <a:pt x="0" y="5594668"/>
                </a:lnTo>
                <a:close/>
              </a:path>
            </a:pathLst>
          </a:custGeom>
          <a:blipFill rotWithShape="1">
            <a:blip r:embed="rId4">
              <a:alphaModFix/>
            </a:blip>
            <a:stretch>
              <a:fillRect/>
            </a:stretch>
          </a:blipFill>
          <a:ln>
            <a:noFill/>
          </a:ln>
        </p:spPr>
      </p:sp>
      <p:sp>
        <p:nvSpPr>
          <p:cNvPr id="849" name="Google Shape;849;p42"/>
          <p:cNvSpPr/>
          <p:nvPr/>
        </p:nvSpPr>
        <p:spPr>
          <a:xfrm rot="-5400000" flipH="1">
            <a:off x="15193010" y="-2037707"/>
            <a:ext cx="3054089" cy="4781353"/>
          </a:xfrm>
          <a:custGeom>
            <a:avLst/>
            <a:gdLst/>
            <a:ahLst/>
            <a:cxnLst/>
            <a:rect l="l" t="t" r="r" b="b"/>
            <a:pathLst>
              <a:path w="3054089" h="4781353" extrusionOk="0">
                <a:moveTo>
                  <a:pt x="0" y="4781352"/>
                </a:moveTo>
                <a:lnTo>
                  <a:pt x="3054089" y="4781352"/>
                </a:lnTo>
                <a:lnTo>
                  <a:pt x="3054089" y="0"/>
                </a:lnTo>
                <a:lnTo>
                  <a:pt x="0" y="0"/>
                </a:lnTo>
                <a:lnTo>
                  <a:pt x="0" y="4781352"/>
                </a:lnTo>
                <a:close/>
              </a:path>
            </a:pathLst>
          </a:custGeom>
          <a:blipFill rotWithShape="1">
            <a:blip r:embed="rId5">
              <a:alphaModFix/>
            </a:blip>
            <a:stretch>
              <a:fillRect/>
            </a:stretch>
          </a:blipFill>
          <a:ln>
            <a:noFill/>
          </a:ln>
        </p:spPr>
      </p:sp>
      <p:sp>
        <p:nvSpPr>
          <p:cNvPr id="850" name="Google Shape;850;p42"/>
          <p:cNvSpPr txBox="1"/>
          <p:nvPr/>
        </p:nvSpPr>
        <p:spPr>
          <a:xfrm>
            <a:off x="13845144" y="4778519"/>
            <a:ext cx="2400148" cy="860339"/>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Hands-on workshops</a:t>
            </a:r>
            <a:endParaRPr/>
          </a:p>
        </p:txBody>
      </p:sp>
      <p:sp>
        <p:nvSpPr>
          <p:cNvPr id="851" name="Google Shape;851;p42"/>
          <p:cNvSpPr txBox="1"/>
          <p:nvPr/>
        </p:nvSpPr>
        <p:spPr>
          <a:xfrm>
            <a:off x="13845144" y="6616807"/>
            <a:ext cx="2383770"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Case Studies</a:t>
            </a:r>
            <a:endParaRPr/>
          </a:p>
        </p:txBody>
      </p:sp>
      <p:sp>
        <p:nvSpPr>
          <p:cNvPr id="852" name="Google Shape;852;p42"/>
          <p:cNvSpPr txBox="1"/>
          <p:nvPr/>
        </p:nvSpPr>
        <p:spPr>
          <a:xfrm>
            <a:off x="13845144" y="8312936"/>
            <a:ext cx="2523272"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Simulations</a:t>
            </a:r>
            <a:endParaRPr/>
          </a:p>
        </p:txBody>
      </p:sp>
      <p:sp>
        <p:nvSpPr>
          <p:cNvPr id="853" name="Google Shape;853;p42"/>
          <p:cNvSpPr txBox="1"/>
          <p:nvPr/>
        </p:nvSpPr>
        <p:spPr>
          <a:xfrm>
            <a:off x="2784676" y="1327564"/>
            <a:ext cx="11325805"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Implementation Plan</a:t>
            </a:r>
            <a:endParaRPr/>
          </a:p>
        </p:txBody>
      </p:sp>
      <p:sp>
        <p:nvSpPr>
          <p:cNvPr id="854" name="Google Shape;854;p42"/>
          <p:cNvSpPr txBox="1"/>
          <p:nvPr/>
        </p:nvSpPr>
        <p:spPr>
          <a:xfrm>
            <a:off x="1252274" y="2915418"/>
            <a:ext cx="13911526" cy="71096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Times New Roman"/>
                <a:ea typeface="Times New Roman"/>
                <a:cs typeface="Times New Roman"/>
                <a:sym typeface="Times New Roman"/>
              </a:rPr>
              <a:t>Resources Required</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Financial Resources: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Budget allocation for infrastructure, equipment, and staffing.</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Government incentives for private investors.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Human Resources: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Engineers and construction workers for road infrastructure.</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Logistics personnel and port staff.</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Policy analysts and government officials for trade relations.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Technical Resources: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Heavy lifting equipment procurement.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IT systems for data collection and monitoring.</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Road safety and traffic control systems.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Legal &amp; Regulatory Resources: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Trade policy adjustments.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Foreign exchange policy review.</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Customs and tax regulatory frameworks.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860" name="Google Shape;860;p43"/>
          <p:cNvGrpSpPr/>
          <p:nvPr/>
        </p:nvGrpSpPr>
        <p:grpSpPr>
          <a:xfrm>
            <a:off x="-1848943" y="-1543159"/>
            <a:ext cx="3101217" cy="3101217"/>
            <a:chOff x="0" y="0"/>
            <a:chExt cx="812800" cy="812800"/>
          </a:xfrm>
        </p:grpSpPr>
        <p:sp>
          <p:nvSpPr>
            <p:cNvPr id="861" name="Google Shape;861;p43"/>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862" name="Google Shape;862;p43"/>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63" name="Google Shape;863;p43"/>
          <p:cNvGrpSpPr/>
          <p:nvPr/>
        </p:nvGrpSpPr>
        <p:grpSpPr>
          <a:xfrm>
            <a:off x="-477764" y="5452685"/>
            <a:ext cx="690397" cy="2593458"/>
            <a:chOff x="0" y="-47625"/>
            <a:chExt cx="181833" cy="683051"/>
          </a:xfrm>
        </p:grpSpPr>
        <p:sp>
          <p:nvSpPr>
            <p:cNvPr id="864" name="Google Shape;864;p43"/>
            <p:cNvSpPr/>
            <p:nvPr/>
          </p:nvSpPr>
          <p:spPr>
            <a:xfrm>
              <a:off x="0" y="0"/>
              <a:ext cx="181833" cy="635426"/>
            </a:xfrm>
            <a:custGeom>
              <a:avLst/>
              <a:gdLst/>
              <a:ahLst/>
              <a:cxnLst/>
              <a:rect l="l" t="t" r="r" b="b"/>
              <a:pathLst>
                <a:path w="181833" h="635426" extrusionOk="0">
                  <a:moveTo>
                    <a:pt x="0" y="0"/>
                  </a:moveTo>
                  <a:lnTo>
                    <a:pt x="181833" y="0"/>
                  </a:lnTo>
                  <a:lnTo>
                    <a:pt x="181833" y="635426"/>
                  </a:lnTo>
                  <a:lnTo>
                    <a:pt x="0" y="635426"/>
                  </a:lnTo>
                  <a:close/>
                </a:path>
              </a:pathLst>
            </a:custGeom>
            <a:solidFill>
              <a:srgbClr val="000000"/>
            </a:solidFill>
            <a:ln>
              <a:noFill/>
            </a:ln>
          </p:spPr>
        </p:sp>
        <p:sp>
          <p:nvSpPr>
            <p:cNvPr id="865" name="Google Shape;865;p43"/>
            <p:cNvSpPr txBox="1"/>
            <p:nvPr/>
          </p:nvSpPr>
          <p:spPr>
            <a:xfrm>
              <a:off x="0" y="-47625"/>
              <a:ext cx="181833" cy="6830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66" name="Google Shape;866;p43"/>
          <p:cNvSpPr/>
          <p:nvPr/>
        </p:nvSpPr>
        <p:spPr>
          <a:xfrm rot="-5400000" flipH="1">
            <a:off x="13868744" y="-1149208"/>
            <a:ext cx="3573594" cy="5594668"/>
          </a:xfrm>
          <a:custGeom>
            <a:avLst/>
            <a:gdLst/>
            <a:ahLst/>
            <a:cxnLst/>
            <a:rect l="l" t="t" r="r" b="b"/>
            <a:pathLst>
              <a:path w="3573594" h="5594668" extrusionOk="0">
                <a:moveTo>
                  <a:pt x="0" y="5594668"/>
                </a:moveTo>
                <a:lnTo>
                  <a:pt x="3573594" y="5594668"/>
                </a:lnTo>
                <a:lnTo>
                  <a:pt x="3573594" y="0"/>
                </a:lnTo>
                <a:lnTo>
                  <a:pt x="0" y="0"/>
                </a:lnTo>
                <a:lnTo>
                  <a:pt x="0" y="5594668"/>
                </a:lnTo>
                <a:close/>
              </a:path>
            </a:pathLst>
          </a:custGeom>
          <a:blipFill rotWithShape="1">
            <a:blip r:embed="rId4">
              <a:alphaModFix/>
            </a:blip>
            <a:stretch>
              <a:fillRect/>
            </a:stretch>
          </a:blipFill>
          <a:ln>
            <a:noFill/>
          </a:ln>
        </p:spPr>
      </p:sp>
      <p:sp>
        <p:nvSpPr>
          <p:cNvPr id="867" name="Google Shape;867;p43"/>
          <p:cNvSpPr/>
          <p:nvPr/>
        </p:nvSpPr>
        <p:spPr>
          <a:xfrm rot="-5400000" flipH="1">
            <a:off x="15193010" y="-2037707"/>
            <a:ext cx="3054089" cy="4781353"/>
          </a:xfrm>
          <a:custGeom>
            <a:avLst/>
            <a:gdLst/>
            <a:ahLst/>
            <a:cxnLst/>
            <a:rect l="l" t="t" r="r" b="b"/>
            <a:pathLst>
              <a:path w="3054089" h="4781353" extrusionOk="0">
                <a:moveTo>
                  <a:pt x="0" y="4781352"/>
                </a:moveTo>
                <a:lnTo>
                  <a:pt x="3054089" y="4781352"/>
                </a:lnTo>
                <a:lnTo>
                  <a:pt x="3054089" y="0"/>
                </a:lnTo>
                <a:lnTo>
                  <a:pt x="0" y="0"/>
                </a:lnTo>
                <a:lnTo>
                  <a:pt x="0" y="4781352"/>
                </a:lnTo>
                <a:close/>
              </a:path>
            </a:pathLst>
          </a:custGeom>
          <a:blipFill rotWithShape="1">
            <a:blip r:embed="rId5">
              <a:alphaModFix/>
            </a:blip>
            <a:stretch>
              <a:fillRect/>
            </a:stretch>
          </a:blipFill>
          <a:ln>
            <a:noFill/>
          </a:ln>
        </p:spPr>
      </p:sp>
      <p:sp>
        <p:nvSpPr>
          <p:cNvPr id="868" name="Google Shape;868;p43"/>
          <p:cNvSpPr txBox="1"/>
          <p:nvPr/>
        </p:nvSpPr>
        <p:spPr>
          <a:xfrm>
            <a:off x="13845144" y="4778519"/>
            <a:ext cx="2400148" cy="860339"/>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Hands-on workshops</a:t>
            </a:r>
            <a:endParaRPr/>
          </a:p>
        </p:txBody>
      </p:sp>
      <p:sp>
        <p:nvSpPr>
          <p:cNvPr id="869" name="Google Shape;869;p43"/>
          <p:cNvSpPr txBox="1"/>
          <p:nvPr/>
        </p:nvSpPr>
        <p:spPr>
          <a:xfrm>
            <a:off x="13845144" y="6616807"/>
            <a:ext cx="2383770"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Case Studies</a:t>
            </a:r>
            <a:endParaRPr/>
          </a:p>
        </p:txBody>
      </p:sp>
      <p:sp>
        <p:nvSpPr>
          <p:cNvPr id="870" name="Google Shape;870;p43"/>
          <p:cNvSpPr txBox="1"/>
          <p:nvPr/>
        </p:nvSpPr>
        <p:spPr>
          <a:xfrm>
            <a:off x="13845144" y="8312936"/>
            <a:ext cx="2523272" cy="446038"/>
          </a:xfrm>
          <a:prstGeom prst="rect">
            <a:avLst/>
          </a:prstGeom>
          <a:noFill/>
          <a:ln>
            <a:noFill/>
          </a:ln>
        </p:spPr>
        <p:txBody>
          <a:bodyPr spcFirstLastPara="1" wrap="square" lIns="0" tIns="0" rIns="0" bIns="0" anchor="t" anchorCtr="0">
            <a:spAutoFit/>
          </a:bodyPr>
          <a:lstStyle/>
          <a:p>
            <a:pPr marL="0" marR="0" lvl="0" indent="0" algn="l" rtl="0">
              <a:lnSpc>
                <a:spcPct val="111023"/>
              </a:lnSpc>
              <a:spcBef>
                <a:spcPts val="0"/>
              </a:spcBef>
              <a:spcAft>
                <a:spcPts val="0"/>
              </a:spcAft>
              <a:buNone/>
            </a:pPr>
            <a:r>
              <a:rPr lang="en-US" sz="2776" b="1">
                <a:solidFill>
                  <a:srgbClr val="FFFFFF"/>
                </a:solidFill>
                <a:latin typeface="Rasa"/>
                <a:ea typeface="Rasa"/>
                <a:cs typeface="Rasa"/>
                <a:sym typeface="Rasa"/>
              </a:rPr>
              <a:t>Simulations</a:t>
            </a:r>
            <a:endParaRPr/>
          </a:p>
        </p:txBody>
      </p:sp>
      <p:sp>
        <p:nvSpPr>
          <p:cNvPr id="871" name="Google Shape;871;p43"/>
          <p:cNvSpPr txBox="1"/>
          <p:nvPr/>
        </p:nvSpPr>
        <p:spPr>
          <a:xfrm>
            <a:off x="2784676" y="1327564"/>
            <a:ext cx="11325805"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Implementation Plan</a:t>
            </a:r>
            <a:endParaRPr/>
          </a:p>
        </p:txBody>
      </p:sp>
      <p:sp>
        <p:nvSpPr>
          <p:cNvPr id="872" name="Google Shape;872;p43"/>
          <p:cNvSpPr txBox="1"/>
          <p:nvPr/>
        </p:nvSpPr>
        <p:spPr>
          <a:xfrm>
            <a:off x="1252274" y="2570596"/>
            <a:ext cx="13911526"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alibri"/>
                <a:ea typeface="Calibri"/>
                <a:cs typeface="Calibri"/>
                <a:sym typeface="Calibri"/>
              </a:rPr>
              <a:t>Key Stakeholders</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Government Bodies: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Nigeria Ports Authority (NPA)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Ministry of Transport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Ministry of Finance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Nigeria Customs Service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Senate &amp; Policy Makers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International Partners: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China &amp; Other A-List Countries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Foreign Direct Investors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General Public &amp; Workforce:</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Importers &amp; Exporters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Local Communities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Road Safety &amp; Security Personnel</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873" name="Google Shape;873;p43"/>
          <p:cNvSpPr txBox="1"/>
          <p:nvPr/>
        </p:nvSpPr>
        <p:spPr>
          <a:xfrm>
            <a:off x="8189807" y="3513693"/>
            <a:ext cx="5029200"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Private Sector:</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Logistics Companies </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Port Operators </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Heavy Equipment Suppliers </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Private Investors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879" name="Google Shape;879;p44"/>
          <p:cNvGrpSpPr/>
          <p:nvPr/>
        </p:nvGrpSpPr>
        <p:grpSpPr>
          <a:xfrm>
            <a:off x="-1848943" y="-1543159"/>
            <a:ext cx="3101217" cy="3101217"/>
            <a:chOff x="0" y="0"/>
            <a:chExt cx="812800" cy="812800"/>
          </a:xfrm>
        </p:grpSpPr>
        <p:sp>
          <p:nvSpPr>
            <p:cNvPr id="880" name="Google Shape;880;p44"/>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881" name="Google Shape;881;p44"/>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82" name="Google Shape;882;p44"/>
          <p:cNvSpPr/>
          <p:nvPr/>
        </p:nvSpPr>
        <p:spPr>
          <a:xfrm rot="10800000">
            <a:off x="8809067" y="-2786876"/>
            <a:ext cx="4449122" cy="4087631"/>
          </a:xfrm>
          <a:custGeom>
            <a:avLst/>
            <a:gdLst/>
            <a:ahLst/>
            <a:cxnLst/>
            <a:rect l="l" t="t" r="r" b="b"/>
            <a:pathLst>
              <a:path w="4449122" h="4087631" extrusionOk="0">
                <a:moveTo>
                  <a:pt x="0" y="0"/>
                </a:moveTo>
                <a:lnTo>
                  <a:pt x="4449122" y="0"/>
                </a:lnTo>
                <a:lnTo>
                  <a:pt x="4449122" y="4087631"/>
                </a:lnTo>
                <a:lnTo>
                  <a:pt x="0" y="4087631"/>
                </a:lnTo>
                <a:lnTo>
                  <a:pt x="0" y="0"/>
                </a:lnTo>
                <a:close/>
              </a:path>
            </a:pathLst>
          </a:custGeom>
          <a:blipFill rotWithShape="1">
            <a:blip r:embed="rId4">
              <a:alphaModFix/>
            </a:blip>
            <a:stretch>
              <a:fillRect/>
            </a:stretch>
          </a:blipFill>
          <a:ln>
            <a:noFill/>
          </a:ln>
        </p:spPr>
      </p:sp>
      <p:sp>
        <p:nvSpPr>
          <p:cNvPr id="883" name="Google Shape;883;p44"/>
          <p:cNvSpPr/>
          <p:nvPr/>
        </p:nvSpPr>
        <p:spPr>
          <a:xfrm rot="10800000">
            <a:off x="13222755" y="-139155"/>
            <a:ext cx="5222231" cy="4797924"/>
          </a:xfrm>
          <a:custGeom>
            <a:avLst/>
            <a:gdLst/>
            <a:ahLst/>
            <a:cxnLst/>
            <a:rect l="l" t="t" r="r" b="b"/>
            <a:pathLst>
              <a:path w="5222231" h="4797924" extrusionOk="0">
                <a:moveTo>
                  <a:pt x="0" y="0"/>
                </a:moveTo>
                <a:lnTo>
                  <a:pt x="5222231" y="0"/>
                </a:lnTo>
                <a:lnTo>
                  <a:pt x="5222231" y="4797924"/>
                </a:lnTo>
                <a:lnTo>
                  <a:pt x="0" y="4797924"/>
                </a:lnTo>
                <a:lnTo>
                  <a:pt x="0" y="0"/>
                </a:lnTo>
                <a:close/>
              </a:path>
            </a:pathLst>
          </a:custGeom>
          <a:blipFill rotWithShape="1">
            <a:blip r:embed="rId4">
              <a:alphaModFix/>
            </a:blip>
            <a:stretch>
              <a:fillRect/>
            </a:stretch>
          </a:blipFill>
          <a:ln>
            <a:noFill/>
          </a:ln>
        </p:spPr>
      </p:sp>
      <p:sp>
        <p:nvSpPr>
          <p:cNvPr id="884" name="Google Shape;884;p44"/>
          <p:cNvSpPr/>
          <p:nvPr/>
        </p:nvSpPr>
        <p:spPr>
          <a:xfrm>
            <a:off x="16429452" y="1241554"/>
            <a:ext cx="746540" cy="572037"/>
          </a:xfrm>
          <a:custGeom>
            <a:avLst/>
            <a:gdLst/>
            <a:ahLst/>
            <a:cxnLst/>
            <a:rect l="l" t="t" r="r" b="b"/>
            <a:pathLst>
              <a:path w="746540" h="572037" extrusionOk="0">
                <a:moveTo>
                  <a:pt x="0" y="0"/>
                </a:moveTo>
                <a:lnTo>
                  <a:pt x="746541" y="0"/>
                </a:lnTo>
                <a:lnTo>
                  <a:pt x="746541" y="572037"/>
                </a:lnTo>
                <a:lnTo>
                  <a:pt x="0" y="572037"/>
                </a:lnTo>
                <a:lnTo>
                  <a:pt x="0" y="0"/>
                </a:lnTo>
                <a:close/>
              </a:path>
            </a:pathLst>
          </a:custGeom>
          <a:blipFill rotWithShape="1">
            <a:blip r:embed="rId5">
              <a:alphaModFix/>
            </a:blip>
            <a:stretch>
              <a:fillRect/>
            </a:stretch>
          </a:blipFill>
          <a:ln>
            <a:noFill/>
          </a:ln>
        </p:spPr>
      </p:sp>
      <p:sp>
        <p:nvSpPr>
          <p:cNvPr id="885" name="Google Shape;885;p44"/>
          <p:cNvSpPr txBox="1"/>
          <p:nvPr/>
        </p:nvSpPr>
        <p:spPr>
          <a:xfrm>
            <a:off x="1474232" y="2090385"/>
            <a:ext cx="6696734"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Conclusion</a:t>
            </a:r>
            <a:endParaRPr/>
          </a:p>
        </p:txBody>
      </p:sp>
      <p:sp>
        <p:nvSpPr>
          <p:cNvPr id="886" name="Google Shape;886;p44"/>
          <p:cNvSpPr txBox="1"/>
          <p:nvPr/>
        </p:nvSpPr>
        <p:spPr>
          <a:xfrm>
            <a:off x="1125756" y="3769709"/>
            <a:ext cx="13352243" cy="4136710"/>
          </a:xfrm>
          <a:prstGeom prst="rect">
            <a:avLst/>
          </a:prstGeom>
          <a:noFill/>
          <a:ln>
            <a:noFill/>
          </a:ln>
        </p:spPr>
        <p:txBody>
          <a:bodyPr spcFirstLastPara="1" wrap="square" lIns="0" tIns="0" rIns="0" bIns="0" anchor="t" anchorCtr="0">
            <a:spAutoFit/>
          </a:bodyPr>
          <a:lstStyle/>
          <a:p>
            <a:pPr marL="0" marR="0" lvl="0" indent="0" algn="just" rtl="0">
              <a:lnSpc>
                <a:spcPct val="119006"/>
              </a:lnSpc>
              <a:spcBef>
                <a:spcPts val="0"/>
              </a:spcBef>
              <a:spcAft>
                <a:spcPts val="0"/>
              </a:spcAft>
              <a:buNone/>
            </a:pPr>
            <a:endParaRPr sz="2799">
              <a:solidFill>
                <a:srgbClr val="100F0D"/>
              </a:solidFill>
              <a:latin typeface="Poppins"/>
              <a:ea typeface="Poppins"/>
              <a:cs typeface="Poppins"/>
              <a:sym typeface="Poppins"/>
            </a:endParaRPr>
          </a:p>
          <a:p>
            <a:pPr marL="0" marR="0" lvl="0" indent="0" algn="l" rtl="0">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Key Takeaways:</a:t>
            </a:r>
            <a:endParaRPr sz="2400">
              <a:solidFill>
                <a:schemeClr val="dk1"/>
              </a:solidFill>
              <a:latin typeface="Times New Roman"/>
              <a:ea typeface="Times New Roman"/>
              <a:cs typeface="Times New Roman"/>
              <a:sym typeface="Times New Roman"/>
            </a:endParaRPr>
          </a:p>
          <a:p>
            <a:pPr marL="0" marR="0" lvl="0" indent="-1524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Optimizing Tax Generation</a:t>
            </a:r>
            <a:r>
              <a:rPr lang="en-US" sz="2400">
                <a:solidFill>
                  <a:schemeClr val="dk1"/>
                </a:solidFill>
                <a:latin typeface="Times New Roman"/>
                <a:ea typeface="Times New Roman"/>
                <a:cs typeface="Times New Roman"/>
                <a:sym typeface="Times New Roman"/>
              </a:rPr>
              <a:t>: The government should focus on high-performing ports and key importers to maximize revenue.</a:t>
            </a:r>
            <a:endParaRPr/>
          </a:p>
          <a:p>
            <a:pPr marL="0" marR="0" lvl="0" indent="-1524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Strategic Investments</a:t>
            </a:r>
            <a:r>
              <a:rPr lang="en-US" sz="2400">
                <a:solidFill>
                  <a:schemeClr val="dk1"/>
                </a:solidFill>
                <a:latin typeface="Times New Roman"/>
                <a:ea typeface="Times New Roman"/>
                <a:cs typeface="Times New Roman"/>
                <a:sym typeface="Times New Roman"/>
              </a:rPr>
              <a:t>: Heavy lifting equipment, road networks, and staffing improvements at major ports will enhance efficiency.</a:t>
            </a:r>
            <a:endParaRPr/>
          </a:p>
          <a:p>
            <a:pPr marL="0" marR="0" lvl="0" indent="-1524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Policy Recommendations</a:t>
            </a:r>
            <a:r>
              <a:rPr lang="en-US" sz="2400">
                <a:solidFill>
                  <a:schemeClr val="dk1"/>
                </a:solidFill>
                <a:latin typeface="Times New Roman"/>
                <a:ea typeface="Times New Roman"/>
                <a:cs typeface="Times New Roman"/>
                <a:sym typeface="Times New Roman"/>
              </a:rPr>
              <a:t>: Strengthening relationships with key trading partners, particularly China, is crucial for sustaining import-driven tax revenue.</a:t>
            </a:r>
            <a:endParaRPr/>
          </a:p>
          <a:p>
            <a:pPr marL="0" marR="0" lvl="0" indent="-152400" algn="l" rtl="0">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Addressing Data Gaps</a:t>
            </a:r>
            <a:r>
              <a:rPr lang="en-US" sz="2400">
                <a:solidFill>
                  <a:schemeClr val="dk1"/>
                </a:solidFill>
                <a:latin typeface="Times New Roman"/>
                <a:ea typeface="Times New Roman"/>
                <a:cs typeface="Times New Roman"/>
                <a:sym typeface="Times New Roman"/>
              </a:rPr>
              <a:t>: Improved record-keeping and data policies are essential for transparency and informed decision-making.</a:t>
            </a:r>
            <a:endParaRPr/>
          </a:p>
          <a:p>
            <a:pPr marL="604519" marR="0" lvl="1" indent="-302260" algn="just" rtl="0">
              <a:lnSpc>
                <a:spcPct val="138791"/>
              </a:lnSpc>
              <a:spcBef>
                <a:spcPts val="0"/>
              </a:spcBef>
              <a:spcAft>
                <a:spcPts val="0"/>
              </a:spcAft>
              <a:buClr>
                <a:srgbClr val="100F0D"/>
              </a:buClr>
              <a:buSzPts val="2400"/>
              <a:buFont typeface="Arial"/>
              <a:buChar char="•"/>
            </a:pPr>
            <a:r>
              <a:rPr lang="en-US" sz="2400" b="0" i="0" u="none" strike="noStrike" cap="none">
                <a:solidFill>
                  <a:srgbClr val="100F0D"/>
                </a:solidFill>
                <a:latin typeface="Times New Roman"/>
                <a:ea typeface="Times New Roman"/>
                <a:cs typeface="Times New Roman"/>
                <a:sym typeface="Times New Roman"/>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892" name="Google Shape;892;p45"/>
          <p:cNvGrpSpPr/>
          <p:nvPr/>
        </p:nvGrpSpPr>
        <p:grpSpPr>
          <a:xfrm>
            <a:off x="-1848943" y="-1543159"/>
            <a:ext cx="3101217" cy="3101217"/>
            <a:chOff x="0" y="0"/>
            <a:chExt cx="812800" cy="812800"/>
          </a:xfrm>
        </p:grpSpPr>
        <p:sp>
          <p:nvSpPr>
            <p:cNvPr id="893" name="Google Shape;893;p4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894" name="Google Shape;894;p4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95" name="Google Shape;895;p45"/>
          <p:cNvSpPr/>
          <p:nvPr/>
        </p:nvSpPr>
        <p:spPr>
          <a:xfrm rot="10800000">
            <a:off x="8809067" y="-2786876"/>
            <a:ext cx="4449122" cy="4087631"/>
          </a:xfrm>
          <a:custGeom>
            <a:avLst/>
            <a:gdLst/>
            <a:ahLst/>
            <a:cxnLst/>
            <a:rect l="l" t="t" r="r" b="b"/>
            <a:pathLst>
              <a:path w="4449122" h="4087631" extrusionOk="0">
                <a:moveTo>
                  <a:pt x="0" y="0"/>
                </a:moveTo>
                <a:lnTo>
                  <a:pt x="4449122" y="0"/>
                </a:lnTo>
                <a:lnTo>
                  <a:pt x="4449122" y="4087631"/>
                </a:lnTo>
                <a:lnTo>
                  <a:pt x="0" y="4087631"/>
                </a:lnTo>
                <a:lnTo>
                  <a:pt x="0" y="0"/>
                </a:lnTo>
                <a:close/>
              </a:path>
            </a:pathLst>
          </a:custGeom>
          <a:blipFill rotWithShape="1">
            <a:blip r:embed="rId4">
              <a:alphaModFix/>
            </a:blip>
            <a:stretch>
              <a:fillRect/>
            </a:stretch>
          </a:blipFill>
          <a:ln>
            <a:noFill/>
          </a:ln>
        </p:spPr>
      </p:sp>
      <p:sp>
        <p:nvSpPr>
          <p:cNvPr id="896" name="Google Shape;896;p45"/>
          <p:cNvSpPr/>
          <p:nvPr/>
        </p:nvSpPr>
        <p:spPr>
          <a:xfrm rot="10800000">
            <a:off x="13222755" y="-139155"/>
            <a:ext cx="5222231" cy="4797924"/>
          </a:xfrm>
          <a:custGeom>
            <a:avLst/>
            <a:gdLst/>
            <a:ahLst/>
            <a:cxnLst/>
            <a:rect l="l" t="t" r="r" b="b"/>
            <a:pathLst>
              <a:path w="5222231" h="4797924" extrusionOk="0">
                <a:moveTo>
                  <a:pt x="0" y="0"/>
                </a:moveTo>
                <a:lnTo>
                  <a:pt x="5222231" y="0"/>
                </a:lnTo>
                <a:lnTo>
                  <a:pt x="5222231" y="4797924"/>
                </a:lnTo>
                <a:lnTo>
                  <a:pt x="0" y="4797924"/>
                </a:lnTo>
                <a:lnTo>
                  <a:pt x="0" y="0"/>
                </a:lnTo>
                <a:close/>
              </a:path>
            </a:pathLst>
          </a:custGeom>
          <a:blipFill rotWithShape="1">
            <a:blip r:embed="rId4">
              <a:alphaModFix/>
            </a:blip>
            <a:stretch>
              <a:fillRect/>
            </a:stretch>
          </a:blipFill>
          <a:ln>
            <a:noFill/>
          </a:ln>
        </p:spPr>
      </p:sp>
      <p:sp>
        <p:nvSpPr>
          <p:cNvPr id="897" name="Google Shape;897;p45"/>
          <p:cNvSpPr/>
          <p:nvPr/>
        </p:nvSpPr>
        <p:spPr>
          <a:xfrm>
            <a:off x="16429452" y="1241554"/>
            <a:ext cx="746540" cy="572037"/>
          </a:xfrm>
          <a:custGeom>
            <a:avLst/>
            <a:gdLst/>
            <a:ahLst/>
            <a:cxnLst/>
            <a:rect l="l" t="t" r="r" b="b"/>
            <a:pathLst>
              <a:path w="746540" h="572037" extrusionOk="0">
                <a:moveTo>
                  <a:pt x="0" y="0"/>
                </a:moveTo>
                <a:lnTo>
                  <a:pt x="746541" y="0"/>
                </a:lnTo>
                <a:lnTo>
                  <a:pt x="746541" y="572037"/>
                </a:lnTo>
                <a:lnTo>
                  <a:pt x="0" y="572037"/>
                </a:lnTo>
                <a:lnTo>
                  <a:pt x="0" y="0"/>
                </a:lnTo>
                <a:close/>
              </a:path>
            </a:pathLst>
          </a:custGeom>
          <a:blipFill rotWithShape="1">
            <a:blip r:embed="rId5">
              <a:alphaModFix/>
            </a:blip>
            <a:stretch>
              <a:fillRect/>
            </a:stretch>
          </a:blipFill>
          <a:ln>
            <a:noFill/>
          </a:ln>
        </p:spPr>
      </p:sp>
      <p:sp>
        <p:nvSpPr>
          <p:cNvPr id="898" name="Google Shape;898;p45"/>
          <p:cNvSpPr txBox="1"/>
          <p:nvPr/>
        </p:nvSpPr>
        <p:spPr>
          <a:xfrm>
            <a:off x="1474232" y="2090385"/>
            <a:ext cx="6696734"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Conclusion</a:t>
            </a:r>
            <a:endParaRPr/>
          </a:p>
        </p:txBody>
      </p:sp>
      <p:sp>
        <p:nvSpPr>
          <p:cNvPr id="899" name="Google Shape;899;p45"/>
          <p:cNvSpPr txBox="1"/>
          <p:nvPr/>
        </p:nvSpPr>
        <p:spPr>
          <a:xfrm>
            <a:off x="1125756" y="3769709"/>
            <a:ext cx="13352243" cy="3782254"/>
          </a:xfrm>
          <a:prstGeom prst="rect">
            <a:avLst/>
          </a:prstGeom>
          <a:noFill/>
          <a:ln>
            <a:noFill/>
          </a:ln>
        </p:spPr>
        <p:txBody>
          <a:bodyPr spcFirstLastPara="1" wrap="square" lIns="0" tIns="0" rIns="0" bIns="0" anchor="t" anchorCtr="0">
            <a:spAutoFit/>
          </a:bodyPr>
          <a:lstStyle/>
          <a:p>
            <a:pPr marL="0" marR="0" lvl="0" indent="0" algn="just" rtl="0">
              <a:lnSpc>
                <a:spcPct val="119006"/>
              </a:lnSpc>
              <a:spcBef>
                <a:spcPts val="0"/>
              </a:spcBef>
              <a:spcAft>
                <a:spcPts val="0"/>
              </a:spcAft>
              <a:buNone/>
            </a:pPr>
            <a:endParaRPr sz="2799">
              <a:solidFill>
                <a:srgbClr val="100F0D"/>
              </a:solidFill>
              <a:latin typeface="Times New Roman"/>
              <a:ea typeface="Times New Roman"/>
              <a:cs typeface="Times New Roman"/>
              <a:sym typeface="Times New Roman"/>
            </a:endParaRPr>
          </a:p>
          <a:p>
            <a:pPr marL="604519" marR="0" lvl="1" indent="-302260" algn="just" rtl="0">
              <a:lnSpc>
                <a:spcPct val="138791"/>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To sustain and enhance tax generation for the Federal Government of Nigeria (FGN</a:t>
            </a:r>
            <a:r>
              <a:rPr lang="en-US" sz="2400" b="1"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 a strategic and data-driven approach must be adopted. The analysis highlights key trends in revenue generation, the role of major trading partners, and the importance of optimizing customs operations. Effective data-driven decision-making will empower stakeholders to drive meaningful improvements in Nigeria’s trade and customs processes.</a:t>
            </a:r>
            <a:r>
              <a:rPr lang="en-US" sz="2400" b="0" i="0" u="none" strike="noStrike" cap="none">
                <a:solidFill>
                  <a:srgbClr val="100F0D"/>
                </a:solidFill>
                <a:latin typeface="Times New Roman"/>
                <a:ea typeface="Times New Roman"/>
                <a:cs typeface="Times New Roman"/>
                <a:sym typeface="Times New Roman"/>
              </a:rPr>
              <a:t> </a:t>
            </a:r>
            <a:endParaRPr/>
          </a:p>
          <a:p>
            <a:pPr marL="604519" marR="0" lvl="1" indent="-302260" algn="just" rtl="0">
              <a:lnSpc>
                <a:spcPct val="138791"/>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By leveraging data-driven insights, strategic investments, and policy reforms, Nigeria can achieve a more efficient, transparent, and revenue-optimized customs system, ultimately contributing to national economic growth</a:t>
            </a:r>
            <a:endParaRPr sz="2400" b="0" i="0" u="none" strike="noStrike" cap="none">
              <a:solidFill>
                <a:srgbClr val="100F0D"/>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4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905" name="Google Shape;905;p46"/>
          <p:cNvGrpSpPr/>
          <p:nvPr/>
        </p:nvGrpSpPr>
        <p:grpSpPr>
          <a:xfrm>
            <a:off x="-1848943" y="-1543159"/>
            <a:ext cx="3101217" cy="3101217"/>
            <a:chOff x="0" y="0"/>
            <a:chExt cx="812800" cy="812800"/>
          </a:xfrm>
        </p:grpSpPr>
        <p:sp>
          <p:nvSpPr>
            <p:cNvPr id="906" name="Google Shape;906;p4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07" name="Google Shape;907;p4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08" name="Google Shape;908;p46"/>
          <p:cNvGrpSpPr/>
          <p:nvPr/>
        </p:nvGrpSpPr>
        <p:grpSpPr>
          <a:xfrm>
            <a:off x="13328804" y="-5063022"/>
            <a:ext cx="9733714" cy="9733714"/>
            <a:chOff x="0" y="0"/>
            <a:chExt cx="812800" cy="812800"/>
          </a:xfrm>
        </p:grpSpPr>
        <p:sp>
          <p:nvSpPr>
            <p:cNvPr id="909" name="Google Shape;909;p4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10" name="Google Shape;910;p4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11" name="Google Shape;911;p46"/>
          <p:cNvSpPr/>
          <p:nvPr/>
        </p:nvSpPr>
        <p:spPr>
          <a:xfrm rot="10800000">
            <a:off x="12007536" y="-84098"/>
            <a:ext cx="7348705" cy="5731990"/>
          </a:xfrm>
          <a:custGeom>
            <a:avLst/>
            <a:gdLst/>
            <a:ahLst/>
            <a:cxnLst/>
            <a:rect l="l" t="t" r="r" b="b"/>
            <a:pathLst>
              <a:path w="7348705" h="5731990" extrusionOk="0">
                <a:moveTo>
                  <a:pt x="0" y="0"/>
                </a:moveTo>
                <a:lnTo>
                  <a:pt x="7348705" y="0"/>
                </a:lnTo>
                <a:lnTo>
                  <a:pt x="7348705" y="5731990"/>
                </a:lnTo>
                <a:lnTo>
                  <a:pt x="0" y="5731990"/>
                </a:lnTo>
                <a:lnTo>
                  <a:pt x="0" y="0"/>
                </a:lnTo>
                <a:close/>
              </a:path>
            </a:pathLst>
          </a:custGeom>
          <a:blipFill rotWithShape="1">
            <a:blip r:embed="rId4">
              <a:alphaModFix/>
            </a:blip>
            <a:stretch>
              <a:fillRect/>
            </a:stretch>
          </a:blipFill>
          <a:ln>
            <a:noFill/>
          </a:ln>
        </p:spPr>
      </p:sp>
      <p:sp>
        <p:nvSpPr>
          <p:cNvPr id="912" name="Google Shape;912;p46"/>
          <p:cNvSpPr txBox="1"/>
          <p:nvPr/>
        </p:nvSpPr>
        <p:spPr>
          <a:xfrm>
            <a:off x="1252274" y="8391145"/>
            <a:ext cx="1030056" cy="475276"/>
          </a:xfrm>
          <a:prstGeom prst="rect">
            <a:avLst/>
          </a:prstGeom>
          <a:noFill/>
          <a:ln>
            <a:noFill/>
          </a:ln>
        </p:spPr>
        <p:txBody>
          <a:bodyPr spcFirstLastPara="1" wrap="square" lIns="0" tIns="0" rIns="0" bIns="0" anchor="t" anchorCtr="0">
            <a:spAutoFit/>
          </a:bodyPr>
          <a:lstStyle/>
          <a:p>
            <a:pPr marL="0" marR="0" lvl="0" indent="0" algn="ctr" rtl="0">
              <a:lnSpc>
                <a:spcPct val="110994"/>
              </a:lnSpc>
              <a:spcBef>
                <a:spcPts val="0"/>
              </a:spcBef>
              <a:spcAft>
                <a:spcPts val="0"/>
              </a:spcAft>
              <a:buNone/>
            </a:pPr>
            <a:r>
              <a:rPr lang="en-US" sz="2965" b="1">
                <a:solidFill>
                  <a:srgbClr val="FFFFFF"/>
                </a:solidFill>
                <a:latin typeface="Rasa"/>
                <a:ea typeface="Rasa"/>
                <a:cs typeface="Rasa"/>
                <a:sym typeface="Rasa"/>
              </a:rPr>
              <a:t>02</a:t>
            </a:r>
            <a:endParaRPr/>
          </a:p>
        </p:txBody>
      </p:sp>
      <p:sp>
        <p:nvSpPr>
          <p:cNvPr id="913" name="Google Shape;913;p46"/>
          <p:cNvSpPr txBox="1"/>
          <p:nvPr/>
        </p:nvSpPr>
        <p:spPr>
          <a:xfrm>
            <a:off x="9446779" y="8391145"/>
            <a:ext cx="1030056" cy="475276"/>
          </a:xfrm>
          <a:prstGeom prst="rect">
            <a:avLst/>
          </a:prstGeom>
          <a:noFill/>
          <a:ln>
            <a:noFill/>
          </a:ln>
        </p:spPr>
        <p:txBody>
          <a:bodyPr spcFirstLastPara="1" wrap="square" lIns="0" tIns="0" rIns="0" bIns="0" anchor="t" anchorCtr="0">
            <a:spAutoFit/>
          </a:bodyPr>
          <a:lstStyle/>
          <a:p>
            <a:pPr marL="0" marR="0" lvl="0" indent="0" algn="ctr" rtl="0">
              <a:lnSpc>
                <a:spcPct val="110994"/>
              </a:lnSpc>
              <a:spcBef>
                <a:spcPts val="0"/>
              </a:spcBef>
              <a:spcAft>
                <a:spcPts val="0"/>
              </a:spcAft>
              <a:buNone/>
            </a:pPr>
            <a:r>
              <a:rPr lang="en-US" sz="2965" b="1">
                <a:solidFill>
                  <a:srgbClr val="FFFFFF"/>
                </a:solidFill>
                <a:latin typeface="Rasa"/>
                <a:ea typeface="Rasa"/>
                <a:cs typeface="Rasa"/>
                <a:sym typeface="Rasa"/>
              </a:rPr>
              <a:t>04</a:t>
            </a:r>
            <a:endParaRPr/>
          </a:p>
        </p:txBody>
      </p:sp>
      <p:sp>
        <p:nvSpPr>
          <p:cNvPr id="914" name="Google Shape;914;p46"/>
          <p:cNvSpPr txBox="1"/>
          <p:nvPr/>
        </p:nvSpPr>
        <p:spPr>
          <a:xfrm>
            <a:off x="11432118" y="6547608"/>
            <a:ext cx="4463024" cy="830680"/>
          </a:xfrm>
          <a:prstGeom prst="rect">
            <a:avLst/>
          </a:prstGeom>
          <a:noFill/>
          <a:ln>
            <a:noFill/>
          </a:ln>
        </p:spPr>
        <p:txBody>
          <a:bodyPr spcFirstLastPara="1" wrap="square" lIns="0" tIns="0" rIns="0" bIns="0" anchor="t" anchorCtr="0">
            <a:spAutoFit/>
          </a:bodyPr>
          <a:lstStyle/>
          <a:p>
            <a:pPr marL="0" marR="0" lvl="0" indent="0" algn="l" rtl="0">
              <a:lnSpc>
                <a:spcPct val="111016"/>
              </a:lnSpc>
              <a:spcBef>
                <a:spcPts val="0"/>
              </a:spcBef>
              <a:spcAft>
                <a:spcPts val="0"/>
              </a:spcAft>
              <a:buNone/>
            </a:pPr>
            <a:r>
              <a:rPr lang="en-US" sz="2832">
                <a:solidFill>
                  <a:srgbClr val="FFFFFF"/>
                </a:solidFill>
                <a:latin typeface="Rasa"/>
                <a:ea typeface="Rasa"/>
                <a:cs typeface="Rasa"/>
                <a:sym typeface="Rasa"/>
              </a:rPr>
              <a:t>Stronger workplace culture and engagement</a:t>
            </a:r>
            <a:endParaRPr/>
          </a:p>
        </p:txBody>
      </p:sp>
      <p:sp>
        <p:nvSpPr>
          <p:cNvPr id="915" name="Google Shape;915;p46"/>
          <p:cNvSpPr txBox="1"/>
          <p:nvPr/>
        </p:nvSpPr>
        <p:spPr>
          <a:xfrm>
            <a:off x="3221449" y="8228515"/>
            <a:ext cx="4045904" cy="830680"/>
          </a:xfrm>
          <a:prstGeom prst="rect">
            <a:avLst/>
          </a:prstGeom>
          <a:noFill/>
          <a:ln>
            <a:noFill/>
          </a:ln>
        </p:spPr>
        <p:txBody>
          <a:bodyPr spcFirstLastPara="1" wrap="square" lIns="0" tIns="0" rIns="0" bIns="0" anchor="t" anchorCtr="0">
            <a:spAutoFit/>
          </a:bodyPr>
          <a:lstStyle/>
          <a:p>
            <a:pPr marL="0" marR="0" lvl="0" indent="0" algn="l" rtl="0">
              <a:lnSpc>
                <a:spcPct val="111016"/>
              </a:lnSpc>
              <a:spcBef>
                <a:spcPts val="0"/>
              </a:spcBef>
              <a:spcAft>
                <a:spcPts val="0"/>
              </a:spcAft>
              <a:buNone/>
            </a:pPr>
            <a:r>
              <a:rPr lang="en-US" sz="2832">
                <a:solidFill>
                  <a:srgbClr val="FFFFFF"/>
                </a:solidFill>
                <a:latin typeface="Rasa"/>
                <a:ea typeface="Rasa"/>
                <a:cs typeface="Rasa"/>
                <a:sym typeface="Rasa"/>
              </a:rPr>
              <a:t>Increased productivity and efficiency</a:t>
            </a:r>
            <a:endParaRPr/>
          </a:p>
        </p:txBody>
      </p:sp>
      <p:sp>
        <p:nvSpPr>
          <p:cNvPr id="916" name="Google Shape;916;p46"/>
          <p:cNvSpPr txBox="1"/>
          <p:nvPr/>
        </p:nvSpPr>
        <p:spPr>
          <a:xfrm>
            <a:off x="11432118" y="8228515"/>
            <a:ext cx="3606831" cy="830680"/>
          </a:xfrm>
          <a:prstGeom prst="rect">
            <a:avLst/>
          </a:prstGeom>
          <a:noFill/>
          <a:ln>
            <a:noFill/>
          </a:ln>
        </p:spPr>
        <p:txBody>
          <a:bodyPr spcFirstLastPara="1" wrap="square" lIns="0" tIns="0" rIns="0" bIns="0" anchor="t" anchorCtr="0">
            <a:spAutoFit/>
          </a:bodyPr>
          <a:lstStyle/>
          <a:p>
            <a:pPr marL="0" marR="0" lvl="0" indent="0" algn="l" rtl="0">
              <a:lnSpc>
                <a:spcPct val="111016"/>
              </a:lnSpc>
              <a:spcBef>
                <a:spcPts val="0"/>
              </a:spcBef>
              <a:spcAft>
                <a:spcPts val="0"/>
              </a:spcAft>
              <a:buNone/>
            </a:pPr>
            <a:r>
              <a:rPr lang="en-US" sz="2832">
                <a:solidFill>
                  <a:srgbClr val="FFFFFF"/>
                </a:solidFill>
                <a:latin typeface="Rasa"/>
                <a:ea typeface="Rasa"/>
                <a:cs typeface="Rasa"/>
                <a:sym typeface="Rasa"/>
              </a:rPr>
              <a:t>Enhanced Employee confidence</a:t>
            </a:r>
            <a:endParaRPr/>
          </a:p>
        </p:txBody>
      </p:sp>
      <p:sp>
        <p:nvSpPr>
          <p:cNvPr id="917" name="Google Shape;917;p46"/>
          <p:cNvSpPr txBox="1"/>
          <p:nvPr/>
        </p:nvSpPr>
        <p:spPr>
          <a:xfrm>
            <a:off x="1658981" y="1836531"/>
            <a:ext cx="6236028"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References</a:t>
            </a:r>
            <a:endParaRPr/>
          </a:p>
        </p:txBody>
      </p:sp>
      <p:sp>
        <p:nvSpPr>
          <p:cNvPr id="918" name="Google Shape;918;p46"/>
          <p:cNvSpPr txBox="1"/>
          <p:nvPr/>
        </p:nvSpPr>
        <p:spPr>
          <a:xfrm>
            <a:off x="1411371" y="3152679"/>
            <a:ext cx="10397316" cy="2115964"/>
          </a:xfrm>
          <a:prstGeom prst="rect">
            <a:avLst/>
          </a:prstGeom>
          <a:noFill/>
          <a:ln>
            <a:noFill/>
          </a:ln>
        </p:spPr>
        <p:txBody>
          <a:bodyPr spcFirstLastPara="1" wrap="square" lIns="0" tIns="0" rIns="0" bIns="0" anchor="t" anchorCtr="0">
            <a:spAutoFit/>
          </a:bodyPr>
          <a:lstStyle/>
          <a:p>
            <a:pPr marL="0" marR="0" lvl="0" indent="0" algn="just" rtl="0">
              <a:lnSpc>
                <a:spcPct val="119006"/>
              </a:lnSpc>
              <a:spcBef>
                <a:spcPts val="0"/>
              </a:spcBef>
              <a:spcAft>
                <a:spcPts val="0"/>
              </a:spcAft>
              <a:buNone/>
            </a:pPr>
            <a:endParaRPr sz="2799">
              <a:solidFill>
                <a:srgbClr val="100F0D"/>
              </a:solidFill>
              <a:latin typeface="Poppins"/>
              <a:ea typeface="Poppins"/>
              <a:cs typeface="Poppins"/>
              <a:sym typeface="Poppins"/>
            </a:endParaRPr>
          </a:p>
          <a:p>
            <a:pPr marL="0" marR="0" lvl="0" indent="0" algn="just" rtl="0">
              <a:lnSpc>
                <a:spcPct val="138791"/>
              </a:lnSpc>
              <a:spcBef>
                <a:spcPts val="0"/>
              </a:spcBef>
              <a:spcAft>
                <a:spcPts val="0"/>
              </a:spcAft>
              <a:buNone/>
            </a:pPr>
            <a:endParaRPr sz="2400">
              <a:solidFill>
                <a:srgbClr val="100F0D"/>
              </a:solidFill>
              <a:latin typeface="Times New Roman"/>
              <a:ea typeface="Times New Roman"/>
              <a:cs typeface="Times New Roman"/>
              <a:sym typeface="Times New Roman"/>
            </a:endParaRPr>
          </a:p>
          <a:p>
            <a:pPr marL="604519" marR="0" lvl="1" indent="-302260" algn="just" rtl="0">
              <a:lnSpc>
                <a:spcPct val="138791"/>
              </a:lnSpc>
              <a:spcBef>
                <a:spcPts val="0"/>
              </a:spcBef>
              <a:spcAft>
                <a:spcPts val="0"/>
              </a:spcAft>
              <a:buClr>
                <a:srgbClr val="100F0D"/>
              </a:buClr>
              <a:buSzPts val="2400"/>
              <a:buFont typeface="Arial"/>
              <a:buChar char="•"/>
            </a:pPr>
            <a:r>
              <a:rPr lang="en-US" sz="2400" b="0" i="0" u="none" strike="noStrike" cap="none">
                <a:solidFill>
                  <a:srgbClr val="100F0D"/>
                </a:solidFill>
                <a:latin typeface="Times New Roman"/>
                <a:ea typeface="Times New Roman"/>
                <a:cs typeface="Times New Roman"/>
                <a:sym typeface="Times New Roman"/>
              </a:rPr>
              <a:t>Python, Excel and PowerBI tools were used.</a:t>
            </a:r>
            <a:endParaRPr/>
          </a:p>
          <a:p>
            <a:pPr marL="604519" marR="0" lvl="1" indent="-149860" algn="just" rtl="0">
              <a:lnSpc>
                <a:spcPct val="138791"/>
              </a:lnSpc>
              <a:spcBef>
                <a:spcPts val="0"/>
              </a:spcBef>
              <a:spcAft>
                <a:spcPts val="0"/>
              </a:spcAft>
              <a:buClr>
                <a:schemeClr val="dk1"/>
              </a:buClr>
              <a:buSzPts val="2400"/>
              <a:buFont typeface="Arial"/>
              <a:buNone/>
            </a:pPr>
            <a:endParaRPr sz="2400" b="0" i="0" u="none" strike="noStrike" cap="none">
              <a:solidFill>
                <a:srgbClr val="100F0D"/>
              </a:solidFill>
              <a:latin typeface="Times New Roman"/>
              <a:ea typeface="Times New Roman"/>
              <a:cs typeface="Times New Roman"/>
              <a:sym typeface="Times New Roman"/>
            </a:endParaRPr>
          </a:p>
          <a:p>
            <a:pPr marL="604519" marR="0" lvl="1" indent="-302260" algn="just" rtl="0">
              <a:lnSpc>
                <a:spcPct val="138791"/>
              </a:lnSpc>
              <a:spcBef>
                <a:spcPts val="0"/>
              </a:spcBef>
              <a:spcAft>
                <a:spcPts val="0"/>
              </a:spcAft>
              <a:buClr>
                <a:srgbClr val="100F0D"/>
              </a:buClr>
              <a:buSzPts val="2400"/>
              <a:buFont typeface="Arial"/>
              <a:buChar char="•"/>
            </a:pPr>
            <a:r>
              <a:rPr lang="en-US" sz="2400" b="0" i="0" u="none" strike="noStrike" cap="none">
                <a:solidFill>
                  <a:srgbClr val="100F0D"/>
                </a:solidFill>
                <a:latin typeface="Times New Roman"/>
                <a:ea typeface="Times New Roman"/>
                <a:cs typeface="Times New Roman"/>
                <a:sym typeface="Times New Roman"/>
              </a:rPr>
              <a:t>Subject matter Knowledge was gotten from Nigeria Custom Service.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7"/>
          <p:cNvSpPr/>
          <p:nvPr/>
        </p:nvSpPr>
        <p:spPr>
          <a:xfrm>
            <a:off x="61858" y="-1377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sp>
        <p:nvSpPr>
          <p:cNvPr id="924" name="Google Shape;924;p47"/>
          <p:cNvSpPr/>
          <p:nvPr/>
        </p:nvSpPr>
        <p:spPr>
          <a:xfrm rot="-2700000">
            <a:off x="14258616" y="909762"/>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925" name="Google Shape;925;p47"/>
          <p:cNvSpPr/>
          <p:nvPr/>
        </p:nvSpPr>
        <p:spPr>
          <a:xfrm rot="-2700000">
            <a:off x="9675855" y="-3819351"/>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926" name="Google Shape;926;p47"/>
          <p:cNvSpPr/>
          <p:nvPr/>
        </p:nvSpPr>
        <p:spPr>
          <a:xfrm rot="-2700000">
            <a:off x="11686093" y="7084255"/>
            <a:ext cx="7256231" cy="7256231"/>
          </a:xfrm>
          <a:custGeom>
            <a:avLst/>
            <a:gdLst/>
            <a:ahLst/>
            <a:cxnLst/>
            <a:rect l="l" t="t" r="r" b="b"/>
            <a:pathLst>
              <a:path w="7256231" h="7256231" extrusionOk="0">
                <a:moveTo>
                  <a:pt x="0" y="0"/>
                </a:moveTo>
                <a:lnTo>
                  <a:pt x="7256231" y="0"/>
                </a:lnTo>
                <a:lnTo>
                  <a:pt x="7256231" y="7256231"/>
                </a:lnTo>
                <a:lnTo>
                  <a:pt x="0" y="7256231"/>
                </a:lnTo>
                <a:lnTo>
                  <a:pt x="0" y="0"/>
                </a:lnTo>
                <a:close/>
              </a:path>
            </a:pathLst>
          </a:custGeom>
          <a:blipFill rotWithShape="1">
            <a:blip r:embed="rId4">
              <a:alphaModFix amt="42000"/>
            </a:blip>
            <a:stretch>
              <a:fillRect/>
            </a:stretch>
          </a:blipFill>
          <a:ln>
            <a:noFill/>
          </a:ln>
        </p:spPr>
      </p:sp>
      <p:sp>
        <p:nvSpPr>
          <p:cNvPr id="927" name="Google Shape;927;p47"/>
          <p:cNvSpPr/>
          <p:nvPr/>
        </p:nvSpPr>
        <p:spPr>
          <a:xfrm rot="-2700000">
            <a:off x="10560170" y="4178397"/>
            <a:ext cx="4139247" cy="4139247"/>
          </a:xfrm>
          <a:custGeom>
            <a:avLst/>
            <a:gdLst/>
            <a:ahLst/>
            <a:cxnLst/>
            <a:rect l="l" t="t" r="r" b="b"/>
            <a:pathLst>
              <a:path w="4139247" h="4139247" extrusionOk="0">
                <a:moveTo>
                  <a:pt x="0" y="0"/>
                </a:moveTo>
                <a:lnTo>
                  <a:pt x="4139247" y="0"/>
                </a:lnTo>
                <a:lnTo>
                  <a:pt x="4139247" y="4139247"/>
                </a:lnTo>
                <a:lnTo>
                  <a:pt x="0" y="4139247"/>
                </a:lnTo>
                <a:lnTo>
                  <a:pt x="0" y="0"/>
                </a:lnTo>
                <a:close/>
              </a:path>
            </a:pathLst>
          </a:custGeom>
          <a:blipFill rotWithShape="1">
            <a:blip r:embed="rId4">
              <a:alphaModFix amt="56000"/>
            </a:blip>
            <a:stretch>
              <a:fillRect/>
            </a:stretch>
          </a:blipFill>
          <a:ln>
            <a:noFill/>
          </a:ln>
        </p:spPr>
      </p:sp>
      <p:grpSp>
        <p:nvGrpSpPr>
          <p:cNvPr id="928" name="Google Shape;928;p47"/>
          <p:cNvGrpSpPr/>
          <p:nvPr/>
        </p:nvGrpSpPr>
        <p:grpSpPr>
          <a:xfrm>
            <a:off x="9106489" y="-4838965"/>
            <a:ext cx="8827001" cy="8827001"/>
            <a:chOff x="0" y="0"/>
            <a:chExt cx="812800" cy="812800"/>
          </a:xfrm>
        </p:grpSpPr>
        <p:sp>
          <p:nvSpPr>
            <p:cNvPr id="929" name="Google Shape;929;p4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30" name="Google Shape;930;p4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31" name="Google Shape;931;p47"/>
          <p:cNvGrpSpPr/>
          <p:nvPr/>
        </p:nvGrpSpPr>
        <p:grpSpPr>
          <a:xfrm>
            <a:off x="11061840" y="6526642"/>
            <a:ext cx="8827001" cy="8827001"/>
            <a:chOff x="0" y="0"/>
            <a:chExt cx="812800" cy="812800"/>
          </a:xfrm>
        </p:grpSpPr>
        <p:sp>
          <p:nvSpPr>
            <p:cNvPr id="932" name="Google Shape;932;p4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933" name="Google Shape;933;p4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34" name="Google Shape;934;p47"/>
          <p:cNvSpPr/>
          <p:nvPr/>
        </p:nvSpPr>
        <p:spPr>
          <a:xfrm flipH="1">
            <a:off x="12420448" y="5955696"/>
            <a:ext cx="8799304" cy="7039443"/>
          </a:xfrm>
          <a:custGeom>
            <a:avLst/>
            <a:gdLst/>
            <a:ahLst/>
            <a:cxnLst/>
            <a:rect l="l" t="t" r="r" b="b"/>
            <a:pathLst>
              <a:path w="8799304" h="7039443" extrusionOk="0">
                <a:moveTo>
                  <a:pt x="8799304" y="0"/>
                </a:moveTo>
                <a:lnTo>
                  <a:pt x="0" y="0"/>
                </a:lnTo>
                <a:lnTo>
                  <a:pt x="0" y="7039443"/>
                </a:lnTo>
                <a:lnTo>
                  <a:pt x="8799304" y="7039443"/>
                </a:lnTo>
                <a:lnTo>
                  <a:pt x="8799304" y="0"/>
                </a:lnTo>
                <a:close/>
              </a:path>
            </a:pathLst>
          </a:custGeom>
          <a:blipFill rotWithShape="1">
            <a:blip r:embed="rId5">
              <a:alphaModFix/>
            </a:blip>
            <a:stretch>
              <a:fillRect/>
            </a:stretch>
          </a:blipFill>
          <a:ln>
            <a:noFill/>
          </a:ln>
        </p:spPr>
      </p:sp>
      <p:sp>
        <p:nvSpPr>
          <p:cNvPr id="935" name="Google Shape;935;p47"/>
          <p:cNvSpPr/>
          <p:nvPr/>
        </p:nvSpPr>
        <p:spPr>
          <a:xfrm rot="-10736312">
            <a:off x="11781924" y="-377432"/>
            <a:ext cx="8799304" cy="7039443"/>
          </a:xfrm>
          <a:custGeom>
            <a:avLst/>
            <a:gdLst/>
            <a:ahLst/>
            <a:cxnLst/>
            <a:rect l="l" t="t" r="r" b="b"/>
            <a:pathLst>
              <a:path w="8799304" h="7039443" extrusionOk="0">
                <a:moveTo>
                  <a:pt x="0" y="0"/>
                </a:moveTo>
                <a:lnTo>
                  <a:pt x="8799304" y="0"/>
                </a:lnTo>
                <a:lnTo>
                  <a:pt x="8799304" y="7039443"/>
                </a:lnTo>
                <a:lnTo>
                  <a:pt x="0" y="7039443"/>
                </a:lnTo>
                <a:lnTo>
                  <a:pt x="0" y="0"/>
                </a:lnTo>
                <a:close/>
              </a:path>
            </a:pathLst>
          </a:custGeom>
          <a:blipFill rotWithShape="1">
            <a:blip r:embed="rId5">
              <a:alphaModFix/>
            </a:blip>
            <a:stretch>
              <a:fillRect/>
            </a:stretch>
          </a:blipFill>
          <a:ln>
            <a:noFill/>
          </a:ln>
        </p:spPr>
      </p:sp>
      <p:sp>
        <p:nvSpPr>
          <p:cNvPr id="936" name="Google Shape;936;p47"/>
          <p:cNvSpPr/>
          <p:nvPr/>
        </p:nvSpPr>
        <p:spPr>
          <a:xfrm>
            <a:off x="10317215" y="3797149"/>
            <a:ext cx="4901744" cy="4901744"/>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blipFill rotWithShape="1">
            <a:blip r:embed="rId6">
              <a:alphaModFix/>
            </a:blip>
            <a:stretch>
              <a:fillRect l="-24901" r="-24901"/>
            </a:stretch>
          </a:blipFill>
          <a:ln>
            <a:noFill/>
          </a:ln>
        </p:spPr>
      </p:sp>
      <p:sp>
        <p:nvSpPr>
          <p:cNvPr id="937" name="Google Shape;937;p47"/>
          <p:cNvSpPr/>
          <p:nvPr/>
        </p:nvSpPr>
        <p:spPr>
          <a:xfrm>
            <a:off x="13831755" y="-1445918"/>
            <a:ext cx="11494793" cy="11494793"/>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blipFill rotWithShape="1">
            <a:blip r:embed="rId7">
              <a:alphaModFix/>
            </a:blip>
            <a:stretch>
              <a:fillRect l="-30814" r="-19135"/>
            </a:stretch>
          </a:blipFill>
          <a:ln>
            <a:noFill/>
          </a:ln>
        </p:spPr>
      </p:sp>
      <p:grpSp>
        <p:nvGrpSpPr>
          <p:cNvPr id="938" name="Google Shape;938;p47"/>
          <p:cNvGrpSpPr/>
          <p:nvPr/>
        </p:nvGrpSpPr>
        <p:grpSpPr>
          <a:xfrm>
            <a:off x="-333821" y="3765786"/>
            <a:ext cx="479655" cy="2832519"/>
            <a:chOff x="0" y="-47625"/>
            <a:chExt cx="126329" cy="746013"/>
          </a:xfrm>
        </p:grpSpPr>
        <p:sp>
          <p:nvSpPr>
            <p:cNvPr id="939" name="Google Shape;939;p47"/>
            <p:cNvSpPr/>
            <p:nvPr/>
          </p:nvSpPr>
          <p:spPr>
            <a:xfrm>
              <a:off x="0" y="0"/>
              <a:ext cx="126329" cy="698388"/>
            </a:xfrm>
            <a:custGeom>
              <a:avLst/>
              <a:gdLst/>
              <a:ahLst/>
              <a:cxnLst/>
              <a:rect l="l" t="t" r="r" b="b"/>
              <a:pathLst>
                <a:path w="126329" h="698388" extrusionOk="0">
                  <a:moveTo>
                    <a:pt x="0" y="0"/>
                  </a:moveTo>
                  <a:lnTo>
                    <a:pt x="126329" y="0"/>
                  </a:lnTo>
                  <a:lnTo>
                    <a:pt x="126329" y="698388"/>
                  </a:lnTo>
                  <a:lnTo>
                    <a:pt x="0" y="698388"/>
                  </a:lnTo>
                  <a:close/>
                </a:path>
              </a:pathLst>
            </a:custGeom>
            <a:solidFill>
              <a:srgbClr val="0665BE"/>
            </a:solidFill>
            <a:ln>
              <a:noFill/>
            </a:ln>
          </p:spPr>
        </p:sp>
        <p:sp>
          <p:nvSpPr>
            <p:cNvPr id="940" name="Google Shape;940;p47"/>
            <p:cNvSpPr txBox="1"/>
            <p:nvPr/>
          </p:nvSpPr>
          <p:spPr>
            <a:xfrm>
              <a:off x="0" y="-47625"/>
              <a:ext cx="126329" cy="74601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41" name="Google Shape;941;p47"/>
          <p:cNvGrpSpPr/>
          <p:nvPr/>
        </p:nvGrpSpPr>
        <p:grpSpPr>
          <a:xfrm>
            <a:off x="707434" y="8044937"/>
            <a:ext cx="163722" cy="1213363"/>
            <a:chOff x="0" y="-47625"/>
            <a:chExt cx="43120" cy="319569"/>
          </a:xfrm>
        </p:grpSpPr>
        <p:sp>
          <p:nvSpPr>
            <p:cNvPr id="942" name="Google Shape;942;p47"/>
            <p:cNvSpPr/>
            <p:nvPr/>
          </p:nvSpPr>
          <p:spPr>
            <a:xfrm>
              <a:off x="0" y="0"/>
              <a:ext cx="43120" cy="271944"/>
            </a:xfrm>
            <a:custGeom>
              <a:avLst/>
              <a:gdLst/>
              <a:ahLst/>
              <a:cxnLst/>
              <a:rect l="l" t="t" r="r" b="b"/>
              <a:pathLst>
                <a:path w="43120" h="271944" extrusionOk="0">
                  <a:moveTo>
                    <a:pt x="0" y="0"/>
                  </a:moveTo>
                  <a:lnTo>
                    <a:pt x="43120" y="0"/>
                  </a:lnTo>
                  <a:lnTo>
                    <a:pt x="43120" y="271944"/>
                  </a:lnTo>
                  <a:lnTo>
                    <a:pt x="0" y="271944"/>
                  </a:lnTo>
                  <a:close/>
                </a:path>
              </a:pathLst>
            </a:custGeom>
            <a:solidFill>
              <a:srgbClr val="0665BE"/>
            </a:solidFill>
            <a:ln>
              <a:noFill/>
            </a:ln>
          </p:spPr>
        </p:sp>
        <p:sp>
          <p:nvSpPr>
            <p:cNvPr id="943" name="Google Shape;943;p47"/>
            <p:cNvSpPr txBox="1"/>
            <p:nvPr/>
          </p:nvSpPr>
          <p:spPr>
            <a:xfrm>
              <a:off x="0" y="-47625"/>
              <a:ext cx="43120" cy="3195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44" name="Google Shape;944;p47"/>
          <p:cNvSpPr/>
          <p:nvPr/>
        </p:nvSpPr>
        <p:spPr>
          <a:xfrm>
            <a:off x="1219188" y="1147510"/>
            <a:ext cx="1207934" cy="1114682"/>
          </a:xfrm>
          <a:custGeom>
            <a:avLst/>
            <a:gdLst/>
            <a:ahLst/>
            <a:cxnLst/>
            <a:rect l="l" t="t" r="r" b="b"/>
            <a:pathLst>
              <a:path w="1207934" h="1114682" extrusionOk="0">
                <a:moveTo>
                  <a:pt x="0" y="0"/>
                </a:moveTo>
                <a:lnTo>
                  <a:pt x="1207933" y="0"/>
                </a:lnTo>
                <a:lnTo>
                  <a:pt x="1207933" y="1114682"/>
                </a:lnTo>
                <a:lnTo>
                  <a:pt x="0" y="1114682"/>
                </a:lnTo>
                <a:lnTo>
                  <a:pt x="0" y="0"/>
                </a:lnTo>
                <a:close/>
              </a:path>
            </a:pathLst>
          </a:custGeom>
          <a:blipFill rotWithShape="1">
            <a:blip r:embed="rId8">
              <a:alphaModFix/>
            </a:blip>
            <a:stretch>
              <a:fillRect l="-186843" t="-163078" r="-187270" b="-250716"/>
            </a:stretch>
          </a:blipFill>
          <a:ln>
            <a:noFill/>
          </a:ln>
        </p:spPr>
      </p:sp>
      <p:sp>
        <p:nvSpPr>
          <p:cNvPr id="945" name="Google Shape;945;p47"/>
          <p:cNvSpPr txBox="1"/>
          <p:nvPr/>
        </p:nvSpPr>
        <p:spPr>
          <a:xfrm>
            <a:off x="687735" y="5427843"/>
            <a:ext cx="8750522" cy="1537432"/>
          </a:xfrm>
          <a:prstGeom prst="rect">
            <a:avLst/>
          </a:prstGeom>
          <a:noFill/>
          <a:ln>
            <a:noFill/>
          </a:ln>
        </p:spPr>
        <p:txBody>
          <a:bodyPr spcFirstLastPara="1" wrap="square" lIns="0" tIns="0" rIns="0" bIns="0" anchor="t" anchorCtr="0">
            <a:spAutoFit/>
          </a:bodyPr>
          <a:lstStyle/>
          <a:p>
            <a:pPr marL="0" marR="0" lvl="0" indent="0" algn="l" rtl="0">
              <a:lnSpc>
                <a:spcPct val="104997"/>
              </a:lnSpc>
              <a:spcBef>
                <a:spcPts val="0"/>
              </a:spcBef>
              <a:spcAft>
                <a:spcPts val="0"/>
              </a:spcAft>
              <a:buNone/>
            </a:pPr>
            <a:r>
              <a:rPr lang="en-US" sz="11205" b="1">
                <a:solidFill>
                  <a:srgbClr val="B06E10"/>
                </a:solidFill>
                <a:latin typeface="Arial"/>
                <a:ea typeface="Arial"/>
                <a:cs typeface="Arial"/>
                <a:sym typeface="Arial"/>
              </a:rPr>
              <a:t>Thank You</a:t>
            </a:r>
            <a:endParaRPr/>
          </a:p>
        </p:txBody>
      </p:sp>
      <p:sp>
        <p:nvSpPr>
          <p:cNvPr id="946" name="Google Shape;946;p47"/>
          <p:cNvSpPr txBox="1"/>
          <p:nvPr/>
        </p:nvSpPr>
        <p:spPr>
          <a:xfrm>
            <a:off x="583277" y="7286940"/>
            <a:ext cx="6445498" cy="5378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a:solidFill>
                  <a:srgbClr val="FFFFFF"/>
                </a:solidFill>
                <a:latin typeface="Arial"/>
                <a:ea typeface="Arial"/>
                <a:cs typeface="Arial"/>
                <a:sym typeface="Arial"/>
              </a:rPr>
              <a:t>Internship Presentation</a:t>
            </a:r>
            <a:endParaRPr/>
          </a:p>
        </p:txBody>
      </p:sp>
      <p:sp>
        <p:nvSpPr>
          <p:cNvPr id="947" name="Google Shape;947;p47"/>
          <p:cNvSpPr txBox="1"/>
          <p:nvPr/>
        </p:nvSpPr>
        <p:spPr>
          <a:xfrm>
            <a:off x="2427121" y="1352155"/>
            <a:ext cx="1772505" cy="8248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a:solidFill>
                  <a:srgbClr val="0665BE"/>
                </a:solidFill>
                <a:latin typeface="Arial"/>
                <a:ea typeface="Arial"/>
                <a:cs typeface="Arial"/>
                <a:sym typeface="Arial"/>
              </a:rPr>
              <a:t>DataVerse </a:t>
            </a:r>
            <a:endParaRPr/>
          </a:p>
          <a:p>
            <a:pPr marL="0" marR="0" lvl="0" indent="0" algn="l" rtl="0">
              <a:lnSpc>
                <a:spcPct val="139958"/>
              </a:lnSpc>
              <a:spcBef>
                <a:spcPts val="0"/>
              </a:spcBef>
              <a:spcAft>
                <a:spcPts val="0"/>
              </a:spcAft>
              <a:buNone/>
            </a:pPr>
            <a:r>
              <a:rPr lang="en-US" sz="2400" b="1">
                <a:solidFill>
                  <a:srgbClr val="0665BE"/>
                </a:solidFill>
                <a:latin typeface="Arial"/>
                <a:ea typeface="Arial"/>
                <a:cs typeface="Arial"/>
                <a:sym typeface="Arial"/>
              </a:rPr>
              <a:t>Africa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168" name="Google Shape;168;p5"/>
          <p:cNvGrpSpPr/>
          <p:nvPr/>
        </p:nvGrpSpPr>
        <p:grpSpPr>
          <a:xfrm>
            <a:off x="-1848943" y="-1543159"/>
            <a:ext cx="3101217" cy="3101217"/>
            <a:chOff x="0" y="0"/>
            <a:chExt cx="812800" cy="812800"/>
          </a:xfrm>
        </p:grpSpPr>
        <p:sp>
          <p:nvSpPr>
            <p:cNvPr id="169" name="Google Shape;169;p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70" name="Google Shape;170;p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5"/>
          <p:cNvGrpSpPr/>
          <p:nvPr/>
        </p:nvGrpSpPr>
        <p:grpSpPr>
          <a:xfrm>
            <a:off x="14176720" y="-4651441"/>
            <a:ext cx="8827001" cy="8827001"/>
            <a:chOff x="0" y="0"/>
            <a:chExt cx="812800" cy="812800"/>
          </a:xfrm>
        </p:grpSpPr>
        <p:sp>
          <p:nvSpPr>
            <p:cNvPr id="172" name="Google Shape;172;p5"/>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73" name="Google Shape;173;p5"/>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5"/>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175" name="Google Shape;175;p5"/>
          <p:cNvGrpSpPr/>
          <p:nvPr/>
        </p:nvGrpSpPr>
        <p:grpSpPr>
          <a:xfrm>
            <a:off x="-298334" y="5020960"/>
            <a:ext cx="444168" cy="4132508"/>
            <a:chOff x="0" y="-47625"/>
            <a:chExt cx="116983" cy="1088397"/>
          </a:xfrm>
        </p:grpSpPr>
        <p:sp>
          <p:nvSpPr>
            <p:cNvPr id="176" name="Google Shape;176;p5"/>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177" name="Google Shape;177;p5"/>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8" name="Google Shape;178;p5"/>
          <p:cNvSpPr txBox="1"/>
          <p:nvPr/>
        </p:nvSpPr>
        <p:spPr>
          <a:xfrm>
            <a:off x="1101786" y="830347"/>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i="0" u="none" strike="noStrike" cap="none">
                <a:solidFill>
                  <a:srgbClr val="0665BE"/>
                </a:solidFill>
                <a:latin typeface="Arial"/>
                <a:ea typeface="Arial"/>
                <a:cs typeface="Arial"/>
                <a:sym typeface="Arial"/>
              </a:rPr>
              <a:t>Methodology</a:t>
            </a:r>
            <a:endParaRPr/>
          </a:p>
        </p:txBody>
      </p:sp>
      <p:sp>
        <p:nvSpPr>
          <p:cNvPr id="179" name="Google Shape;179;p5"/>
          <p:cNvSpPr txBox="1"/>
          <p:nvPr/>
        </p:nvSpPr>
        <p:spPr>
          <a:xfrm>
            <a:off x="1092821" y="3109944"/>
            <a:ext cx="14453007" cy="3216714"/>
          </a:xfrm>
          <a:prstGeom prst="rect">
            <a:avLst/>
          </a:prstGeom>
          <a:noFill/>
          <a:ln>
            <a:noFill/>
          </a:ln>
        </p:spPr>
        <p:txBody>
          <a:bodyPr spcFirstLastPara="1" wrap="square" lIns="0" tIns="0" rIns="0" bIns="0" anchor="t" anchorCtr="0">
            <a:spAutoFit/>
          </a:bodyPr>
          <a:lstStyle/>
          <a:p>
            <a:pPr marL="0" marR="0" lvl="0" indent="0" algn="just" rtl="0">
              <a:lnSpc>
                <a:spcPct val="130010"/>
              </a:lnSpc>
              <a:spcBef>
                <a:spcPts val="0"/>
              </a:spcBef>
              <a:spcAft>
                <a:spcPts val="0"/>
              </a:spcAft>
              <a:buNone/>
            </a:pPr>
            <a:r>
              <a:rPr lang="en-US" sz="2799" b="0" i="0" u="none" strike="noStrike" cap="none">
                <a:solidFill>
                  <a:srgbClr val="000000"/>
                </a:solidFill>
                <a:latin typeface="Poppins"/>
                <a:ea typeface="Poppins"/>
                <a:cs typeface="Poppins"/>
                <a:sym typeface="Poppins"/>
              </a:rPr>
              <a:t>In order to achieve the objective of this analysis, the following methodology was adopted;</a:t>
            </a:r>
            <a:endParaRPr/>
          </a:p>
          <a:p>
            <a:pPr marL="0" marR="0" lvl="0" indent="0" algn="just" rtl="0">
              <a:lnSpc>
                <a:spcPct val="130010"/>
              </a:lnSpc>
              <a:spcBef>
                <a:spcPts val="0"/>
              </a:spcBef>
              <a:spcAft>
                <a:spcPts val="0"/>
              </a:spcAft>
              <a:buNone/>
            </a:pPr>
            <a:endParaRPr sz="2799" b="0" i="0" u="none" strike="noStrike" cap="none">
              <a:solidFill>
                <a:srgbClr val="000000"/>
              </a:solidFill>
              <a:latin typeface="Poppins"/>
              <a:ea typeface="Poppins"/>
              <a:cs typeface="Poppins"/>
              <a:sym typeface="Poppins"/>
            </a:endParaRPr>
          </a:p>
          <a:p>
            <a:pPr marL="514350" marR="0" lvl="0" indent="-514350" algn="just" rtl="0">
              <a:lnSpc>
                <a:spcPct val="130010"/>
              </a:lnSpc>
              <a:spcBef>
                <a:spcPts val="0"/>
              </a:spcBef>
              <a:spcAft>
                <a:spcPts val="0"/>
              </a:spcAft>
              <a:buClr>
                <a:srgbClr val="000000"/>
              </a:buClr>
              <a:buSzPts val="2799"/>
              <a:buFont typeface="Poppins"/>
              <a:buAutoNum type="arabicPeriod"/>
            </a:pPr>
            <a:r>
              <a:rPr lang="en-US" sz="2799" b="0" i="0" u="none" strike="noStrike" cap="none">
                <a:solidFill>
                  <a:srgbClr val="000000"/>
                </a:solidFill>
                <a:latin typeface="Poppins"/>
                <a:ea typeface="Poppins"/>
                <a:cs typeface="Poppins"/>
                <a:sym typeface="Poppins"/>
              </a:rPr>
              <a:t>Data Collection</a:t>
            </a:r>
            <a:endParaRPr/>
          </a:p>
          <a:p>
            <a:pPr marL="514350" marR="0" lvl="0" indent="-514350" algn="just" rtl="0">
              <a:lnSpc>
                <a:spcPct val="130010"/>
              </a:lnSpc>
              <a:spcBef>
                <a:spcPts val="0"/>
              </a:spcBef>
              <a:spcAft>
                <a:spcPts val="0"/>
              </a:spcAft>
              <a:buClr>
                <a:srgbClr val="000000"/>
              </a:buClr>
              <a:buSzPts val="2799"/>
              <a:buFont typeface="Poppins"/>
              <a:buAutoNum type="arabicPeriod"/>
            </a:pPr>
            <a:r>
              <a:rPr lang="en-US" sz="2799" b="0" i="0" u="none" strike="noStrike" cap="none">
                <a:solidFill>
                  <a:srgbClr val="000000"/>
                </a:solidFill>
                <a:latin typeface="Poppins"/>
                <a:ea typeface="Poppins"/>
                <a:cs typeface="Poppins"/>
                <a:sym typeface="Poppins"/>
              </a:rPr>
              <a:t>Data Preprocessing</a:t>
            </a:r>
            <a:endParaRPr/>
          </a:p>
          <a:p>
            <a:pPr marL="514350" marR="0" lvl="0" indent="-514350" algn="just" rtl="0">
              <a:lnSpc>
                <a:spcPct val="130010"/>
              </a:lnSpc>
              <a:spcBef>
                <a:spcPts val="0"/>
              </a:spcBef>
              <a:spcAft>
                <a:spcPts val="0"/>
              </a:spcAft>
              <a:buClr>
                <a:srgbClr val="000000"/>
              </a:buClr>
              <a:buSzPts val="2799"/>
              <a:buFont typeface="Poppins"/>
              <a:buAutoNum type="arabicPeriod"/>
            </a:pPr>
            <a:r>
              <a:rPr lang="en-US" sz="2799" b="0" i="0" u="none" strike="noStrike" cap="none">
                <a:solidFill>
                  <a:srgbClr val="000000"/>
                </a:solidFill>
                <a:latin typeface="Poppins"/>
                <a:ea typeface="Poppins"/>
                <a:cs typeface="Poppins"/>
                <a:sym typeface="Poppins"/>
              </a:rPr>
              <a:t>Exploratory Data Analysis</a:t>
            </a:r>
            <a:endParaRPr/>
          </a:p>
          <a:p>
            <a:pPr marL="514350" marR="0" lvl="0" indent="-514350" algn="just" rtl="0">
              <a:lnSpc>
                <a:spcPct val="130010"/>
              </a:lnSpc>
              <a:spcBef>
                <a:spcPts val="0"/>
              </a:spcBef>
              <a:spcAft>
                <a:spcPts val="0"/>
              </a:spcAft>
              <a:buClr>
                <a:srgbClr val="000000"/>
              </a:buClr>
              <a:buSzPts val="2799"/>
              <a:buFont typeface="Poppins"/>
              <a:buAutoNum type="arabicPeriod"/>
            </a:pPr>
            <a:r>
              <a:rPr lang="en-US" sz="2799" b="0" i="0" u="none" strike="noStrike" cap="none">
                <a:solidFill>
                  <a:srgbClr val="000000"/>
                </a:solidFill>
                <a:latin typeface="Poppins"/>
                <a:ea typeface="Poppins"/>
                <a:cs typeface="Poppins"/>
                <a:sym typeface="Poppins"/>
              </a:rPr>
              <a:t>Predictive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5" name="Google Shape;185;p6"/>
          <p:cNvGrpSpPr/>
          <p:nvPr/>
        </p:nvGrpSpPr>
        <p:grpSpPr>
          <a:xfrm>
            <a:off x="-1848943" y="-1543159"/>
            <a:ext cx="3101217" cy="3101217"/>
            <a:chOff x="0" y="0"/>
            <a:chExt cx="812800" cy="812800"/>
          </a:xfrm>
        </p:grpSpPr>
        <p:sp>
          <p:nvSpPr>
            <p:cNvPr id="186" name="Google Shape;186;p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87" name="Google Shape;187;p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8" name="Google Shape;188;p6"/>
          <p:cNvGrpSpPr/>
          <p:nvPr/>
        </p:nvGrpSpPr>
        <p:grpSpPr>
          <a:xfrm>
            <a:off x="14176720" y="-4651441"/>
            <a:ext cx="8827001" cy="8827001"/>
            <a:chOff x="0" y="0"/>
            <a:chExt cx="812800" cy="812800"/>
          </a:xfrm>
        </p:grpSpPr>
        <p:sp>
          <p:nvSpPr>
            <p:cNvPr id="189" name="Google Shape;189;p6"/>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190" name="Google Shape;190;p6"/>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6"/>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192" name="Google Shape;192;p6"/>
          <p:cNvGrpSpPr/>
          <p:nvPr/>
        </p:nvGrpSpPr>
        <p:grpSpPr>
          <a:xfrm>
            <a:off x="-298334" y="5020960"/>
            <a:ext cx="444168" cy="4132508"/>
            <a:chOff x="0" y="-47625"/>
            <a:chExt cx="116983" cy="1088397"/>
          </a:xfrm>
        </p:grpSpPr>
        <p:sp>
          <p:nvSpPr>
            <p:cNvPr id="193" name="Google Shape;193;p6"/>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194" name="Google Shape;194;p6"/>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5" name="Google Shape;195;p6"/>
          <p:cNvSpPr txBox="1"/>
          <p:nvPr/>
        </p:nvSpPr>
        <p:spPr>
          <a:xfrm>
            <a:off x="1101786" y="830347"/>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Methodology</a:t>
            </a:r>
            <a:endParaRPr/>
          </a:p>
        </p:txBody>
      </p:sp>
      <p:sp>
        <p:nvSpPr>
          <p:cNvPr id="196" name="Google Shape;196;p6"/>
          <p:cNvSpPr txBox="1"/>
          <p:nvPr/>
        </p:nvSpPr>
        <p:spPr>
          <a:xfrm>
            <a:off x="1151663" y="2078264"/>
            <a:ext cx="5003179"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600" b="1">
                <a:solidFill>
                  <a:schemeClr val="dk2"/>
                </a:solidFill>
                <a:latin typeface="Poppins"/>
                <a:ea typeface="Poppins"/>
                <a:cs typeface="Poppins"/>
                <a:sym typeface="Poppins"/>
              </a:rPr>
              <a:t>Data Collection</a:t>
            </a:r>
            <a:endParaRPr/>
          </a:p>
        </p:txBody>
      </p:sp>
      <p:pic>
        <p:nvPicPr>
          <p:cNvPr id="197" name="Google Shape;197;p6"/>
          <p:cNvPicPr preferRelativeResize="0"/>
          <p:nvPr/>
        </p:nvPicPr>
        <p:blipFill rotWithShape="1">
          <a:blip r:embed="rId5">
            <a:alphaModFix/>
          </a:blip>
          <a:srcRect/>
          <a:stretch/>
        </p:blipFill>
        <p:spPr>
          <a:xfrm>
            <a:off x="12158225" y="3510136"/>
            <a:ext cx="3535636" cy="4635133"/>
          </a:xfrm>
          <a:prstGeom prst="rect">
            <a:avLst/>
          </a:prstGeom>
          <a:noFill/>
          <a:ln>
            <a:noFill/>
          </a:ln>
        </p:spPr>
      </p:pic>
      <p:pic>
        <p:nvPicPr>
          <p:cNvPr id="198" name="Google Shape;198;p6"/>
          <p:cNvPicPr preferRelativeResize="0"/>
          <p:nvPr/>
        </p:nvPicPr>
        <p:blipFill rotWithShape="1">
          <a:blip r:embed="rId6">
            <a:alphaModFix/>
          </a:blip>
          <a:srcRect/>
          <a:stretch/>
        </p:blipFill>
        <p:spPr>
          <a:xfrm>
            <a:off x="1101786" y="3379593"/>
            <a:ext cx="5391674" cy="4765675"/>
          </a:xfrm>
          <a:prstGeom prst="rect">
            <a:avLst/>
          </a:prstGeom>
          <a:noFill/>
          <a:ln>
            <a:noFill/>
          </a:ln>
        </p:spPr>
      </p:pic>
      <p:sp>
        <p:nvSpPr>
          <p:cNvPr id="199" name="Google Shape;199;p6"/>
          <p:cNvSpPr txBox="1"/>
          <p:nvPr/>
        </p:nvSpPr>
        <p:spPr>
          <a:xfrm>
            <a:off x="7063375" y="4535040"/>
            <a:ext cx="46482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2"/>
                </a:solidFill>
                <a:latin typeface="Calibri"/>
                <a:ea typeface="Calibri"/>
                <a:cs typeface="Calibri"/>
                <a:sym typeface="Calibri"/>
              </a:rPr>
              <a:t>Records of Importation and Taxes paid (77,000+ records) and other features were collected in a csv file and the features present and types are as shown in the LEFT table and the missing values are presented like wise in the RIGHT side.</a:t>
            </a:r>
            <a:endParaRPr/>
          </a:p>
          <a:p>
            <a:pPr marL="0" marR="0" lvl="0" indent="0" algn="l" rtl="0">
              <a:spcBef>
                <a:spcPts val="0"/>
              </a:spcBef>
              <a:spcAft>
                <a:spcPts val="0"/>
              </a:spcAft>
              <a:buNone/>
            </a:pPr>
            <a:endParaRPr sz="2000" b="1">
              <a:solidFill>
                <a:schemeClr val="dk2"/>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2"/>
                </a:solidFill>
                <a:latin typeface="Calibri"/>
                <a:ea typeface="Calibri"/>
                <a:cs typeface="Calibri"/>
                <a:sym typeface="Calibri"/>
              </a:rPr>
              <a:t>The Preprocessing was done as instructed by the Stake holder.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05" name="Google Shape;205;p7"/>
          <p:cNvGrpSpPr/>
          <p:nvPr/>
        </p:nvGrpSpPr>
        <p:grpSpPr>
          <a:xfrm>
            <a:off x="-1848943" y="-1543159"/>
            <a:ext cx="3101217" cy="3101217"/>
            <a:chOff x="0" y="0"/>
            <a:chExt cx="812800" cy="812800"/>
          </a:xfrm>
        </p:grpSpPr>
        <p:sp>
          <p:nvSpPr>
            <p:cNvPr id="206" name="Google Shape;206;p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07" name="Google Shape;207;p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 name="Google Shape;208;p7"/>
          <p:cNvGrpSpPr/>
          <p:nvPr/>
        </p:nvGrpSpPr>
        <p:grpSpPr>
          <a:xfrm>
            <a:off x="14176720" y="-4651441"/>
            <a:ext cx="8827001" cy="8827001"/>
            <a:chOff x="0" y="0"/>
            <a:chExt cx="812800" cy="812800"/>
          </a:xfrm>
        </p:grpSpPr>
        <p:sp>
          <p:nvSpPr>
            <p:cNvPr id="209" name="Google Shape;209;p7"/>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10" name="Google Shape;210;p7"/>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7"/>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212" name="Google Shape;212;p7"/>
          <p:cNvGrpSpPr/>
          <p:nvPr/>
        </p:nvGrpSpPr>
        <p:grpSpPr>
          <a:xfrm>
            <a:off x="-298334" y="5020960"/>
            <a:ext cx="444168" cy="4132508"/>
            <a:chOff x="0" y="-47625"/>
            <a:chExt cx="116983" cy="1088397"/>
          </a:xfrm>
        </p:grpSpPr>
        <p:sp>
          <p:nvSpPr>
            <p:cNvPr id="213" name="Google Shape;213;p7"/>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214" name="Google Shape;214;p7"/>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5" name="Google Shape;215;p7"/>
          <p:cNvSpPr txBox="1"/>
          <p:nvPr/>
        </p:nvSpPr>
        <p:spPr>
          <a:xfrm>
            <a:off x="1101786" y="830347"/>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Methodology</a:t>
            </a:r>
            <a:endParaRPr/>
          </a:p>
        </p:txBody>
      </p:sp>
      <p:sp>
        <p:nvSpPr>
          <p:cNvPr id="216" name="Google Shape;216;p7"/>
          <p:cNvSpPr txBox="1"/>
          <p:nvPr/>
        </p:nvSpPr>
        <p:spPr>
          <a:xfrm>
            <a:off x="1151663" y="2078264"/>
            <a:ext cx="9355651"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200" b="1">
                <a:solidFill>
                  <a:schemeClr val="dk2"/>
                </a:solidFill>
                <a:latin typeface="Poppins"/>
                <a:ea typeface="Poppins"/>
                <a:cs typeface="Poppins"/>
                <a:sym typeface="Poppins"/>
              </a:rPr>
              <a:t>Data Preprocessing </a:t>
            </a:r>
            <a:r>
              <a:rPr lang="en-US" sz="3600" b="1">
                <a:solidFill>
                  <a:schemeClr val="dk2"/>
                </a:solidFill>
                <a:latin typeface="Poppins"/>
                <a:ea typeface="Poppins"/>
                <a:cs typeface="Poppins"/>
                <a:sym typeface="Poppins"/>
              </a:rPr>
              <a:t>&gt;&gt;&gt; </a:t>
            </a:r>
            <a:r>
              <a:rPr lang="en-US" sz="3200" b="1">
                <a:solidFill>
                  <a:schemeClr val="dk2"/>
                </a:solidFill>
                <a:latin typeface="Poppins"/>
                <a:ea typeface="Poppins"/>
                <a:cs typeface="Poppins"/>
                <a:sym typeface="Poppins"/>
              </a:rPr>
              <a:t>Data Cleansing</a:t>
            </a:r>
            <a:endParaRPr sz="3600" b="1">
              <a:solidFill>
                <a:schemeClr val="dk2"/>
              </a:solidFill>
              <a:latin typeface="Poppins"/>
              <a:ea typeface="Poppins"/>
              <a:cs typeface="Poppins"/>
              <a:sym typeface="Poppins"/>
            </a:endParaRPr>
          </a:p>
        </p:txBody>
      </p:sp>
      <p:sp>
        <p:nvSpPr>
          <p:cNvPr id="217" name="Google Shape;217;p7"/>
          <p:cNvSpPr txBox="1"/>
          <p:nvPr/>
        </p:nvSpPr>
        <p:spPr>
          <a:xfrm>
            <a:off x="1151662" y="2553779"/>
            <a:ext cx="15764737" cy="432426"/>
          </a:xfrm>
          <a:prstGeom prst="rect">
            <a:avLst/>
          </a:prstGeom>
          <a:noFill/>
          <a:ln>
            <a:noFill/>
          </a:ln>
        </p:spPr>
        <p:txBody>
          <a:bodyPr spcFirstLastPara="1" wrap="square" lIns="0" tIns="0" rIns="0" bIns="0" anchor="t" anchorCtr="0">
            <a:spAutoFit/>
          </a:bodyPr>
          <a:lstStyle/>
          <a:p>
            <a:pPr marL="0" marR="0" lvl="0" indent="0" algn="just" rtl="0">
              <a:lnSpc>
                <a:spcPct val="151625"/>
              </a:lnSpc>
              <a:spcBef>
                <a:spcPts val="0"/>
              </a:spcBef>
              <a:spcAft>
                <a:spcPts val="0"/>
              </a:spcAft>
              <a:buNone/>
            </a:pPr>
            <a:r>
              <a:rPr lang="en-US" sz="2400" b="1">
                <a:solidFill>
                  <a:schemeClr val="dk2"/>
                </a:solidFill>
                <a:latin typeface="Poppins"/>
                <a:ea typeface="Poppins"/>
                <a:cs typeface="Poppins"/>
                <a:sym typeface="Poppins"/>
              </a:rPr>
              <a:t>Missing values were filled as instructed by the stakeholder and data type validation was done as well.</a:t>
            </a:r>
            <a:endParaRPr sz="2800" b="1">
              <a:solidFill>
                <a:schemeClr val="dk2"/>
              </a:solidFill>
              <a:latin typeface="Poppins"/>
              <a:ea typeface="Poppins"/>
              <a:cs typeface="Poppins"/>
              <a:sym typeface="Poppins"/>
            </a:endParaRPr>
          </a:p>
        </p:txBody>
      </p:sp>
      <p:sp>
        <p:nvSpPr>
          <p:cNvPr id="218" name="Google Shape;218;p7"/>
          <p:cNvSpPr txBox="1"/>
          <p:nvPr/>
        </p:nvSpPr>
        <p:spPr>
          <a:xfrm>
            <a:off x="1151662" y="4363638"/>
            <a:ext cx="7992338"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2"/>
                </a:solidFill>
                <a:latin typeface="Calibri"/>
                <a:ea typeface="Calibri"/>
                <a:cs typeface="Calibri"/>
                <a:sym typeface="Calibri"/>
              </a:rPr>
              <a:t>The missing values were treated as shown below;</a:t>
            </a:r>
            <a:endParaRPr/>
          </a:p>
          <a:p>
            <a:pPr marL="0" marR="0" lvl="0" indent="0" algn="l" rtl="0">
              <a:spcBef>
                <a:spcPts val="0"/>
              </a:spcBef>
              <a:spcAft>
                <a:spcPts val="0"/>
              </a:spcAft>
              <a:buNone/>
            </a:pPr>
            <a:endParaRPr sz="2800">
              <a:solidFill>
                <a:schemeClr val="dk2"/>
              </a:solidFill>
              <a:latin typeface="Calibri"/>
              <a:ea typeface="Calibri"/>
              <a:cs typeface="Calibri"/>
              <a:sym typeface="Calibri"/>
            </a:endParaRPr>
          </a:p>
          <a:p>
            <a:pPr marL="0" marR="0" lvl="0" indent="0" algn="l" rtl="0">
              <a:spcBef>
                <a:spcPts val="0"/>
              </a:spcBef>
              <a:spcAft>
                <a:spcPts val="0"/>
              </a:spcAft>
              <a:buNone/>
            </a:pPr>
            <a:r>
              <a:rPr lang="en-US" sz="2800">
                <a:solidFill>
                  <a:schemeClr val="dk2"/>
                </a:solidFill>
                <a:latin typeface="Calibri"/>
                <a:ea typeface="Calibri"/>
                <a:cs typeface="Calibri"/>
                <a:sym typeface="Calibri"/>
              </a:rPr>
              <a:t>Receipt number -- Unknown receipt number</a:t>
            </a:r>
            <a:endParaRPr/>
          </a:p>
          <a:p>
            <a:pPr marL="0" marR="0" lvl="0" indent="0" algn="l" rtl="0">
              <a:spcBef>
                <a:spcPts val="0"/>
              </a:spcBef>
              <a:spcAft>
                <a:spcPts val="0"/>
              </a:spcAft>
              <a:buNone/>
            </a:pPr>
            <a:r>
              <a:rPr lang="en-US" sz="2800">
                <a:solidFill>
                  <a:schemeClr val="dk2"/>
                </a:solidFill>
                <a:latin typeface="Calibri"/>
                <a:ea typeface="Calibri"/>
                <a:cs typeface="Calibri"/>
                <a:sym typeface="Calibri"/>
              </a:rPr>
              <a:t>Receipt Date -- Fill with Mode</a:t>
            </a:r>
            <a:endParaRPr/>
          </a:p>
          <a:p>
            <a:pPr marL="0" marR="0" lvl="0" indent="0" algn="l" rtl="0">
              <a:spcBef>
                <a:spcPts val="0"/>
              </a:spcBef>
              <a:spcAft>
                <a:spcPts val="0"/>
              </a:spcAft>
              <a:buNone/>
            </a:pPr>
            <a:r>
              <a:rPr lang="en-US" sz="2800">
                <a:solidFill>
                  <a:schemeClr val="dk2"/>
                </a:solidFill>
                <a:latin typeface="Calibri"/>
                <a:ea typeface="Calibri"/>
                <a:cs typeface="Calibri"/>
                <a:sym typeface="Calibri"/>
              </a:rPr>
              <a:t>Country of Supply -- No country</a:t>
            </a:r>
            <a:endParaRPr/>
          </a:p>
          <a:p>
            <a:pPr marL="0" marR="0" lvl="0" indent="0" algn="l" rtl="0">
              <a:spcBef>
                <a:spcPts val="0"/>
              </a:spcBef>
              <a:spcAft>
                <a:spcPts val="0"/>
              </a:spcAft>
              <a:buNone/>
            </a:pPr>
            <a:r>
              <a:rPr lang="en-US" sz="2800">
                <a:solidFill>
                  <a:schemeClr val="dk2"/>
                </a:solidFill>
                <a:latin typeface="Calibri"/>
                <a:ea typeface="Calibri"/>
                <a:cs typeface="Calibri"/>
                <a:sym typeface="Calibri"/>
              </a:rPr>
              <a:t>Container Nbr -- Unknown container number</a:t>
            </a:r>
            <a:endParaRPr/>
          </a:p>
          <a:p>
            <a:pPr marL="0" marR="0" lvl="0" indent="0" algn="l" rtl="0">
              <a:spcBef>
                <a:spcPts val="0"/>
              </a:spcBef>
              <a:spcAft>
                <a:spcPts val="0"/>
              </a:spcAft>
              <a:buNone/>
            </a:pPr>
            <a:r>
              <a:rPr lang="en-US" sz="2800">
                <a:solidFill>
                  <a:schemeClr val="dk2"/>
                </a:solidFill>
                <a:latin typeface="Calibri"/>
                <a:ea typeface="Calibri"/>
                <a:cs typeface="Calibri"/>
                <a:sym typeface="Calibri"/>
              </a:rPr>
              <a:t>Container Size -- Unknown container size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8"/>
          <p:cNvSpPr/>
          <p:nvPr/>
        </p:nvSpPr>
        <p:spPr>
          <a:xfrm>
            <a:off x="176611" y="2667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24" name="Google Shape;224;p8"/>
          <p:cNvGrpSpPr/>
          <p:nvPr/>
        </p:nvGrpSpPr>
        <p:grpSpPr>
          <a:xfrm>
            <a:off x="-1848943" y="-1543159"/>
            <a:ext cx="3101217" cy="3101217"/>
            <a:chOff x="0" y="0"/>
            <a:chExt cx="812800" cy="812800"/>
          </a:xfrm>
        </p:grpSpPr>
        <p:sp>
          <p:nvSpPr>
            <p:cNvPr id="225" name="Google Shape;225;p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26" name="Google Shape;226;p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7" name="Google Shape;227;p8"/>
          <p:cNvGrpSpPr/>
          <p:nvPr/>
        </p:nvGrpSpPr>
        <p:grpSpPr>
          <a:xfrm>
            <a:off x="14176720" y="-4651441"/>
            <a:ext cx="8827001" cy="8827001"/>
            <a:chOff x="0" y="0"/>
            <a:chExt cx="812800" cy="812800"/>
          </a:xfrm>
        </p:grpSpPr>
        <p:sp>
          <p:nvSpPr>
            <p:cNvPr id="228" name="Google Shape;228;p8"/>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29" name="Google Shape;229;p8"/>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8"/>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231" name="Google Shape;231;p8"/>
          <p:cNvGrpSpPr/>
          <p:nvPr/>
        </p:nvGrpSpPr>
        <p:grpSpPr>
          <a:xfrm>
            <a:off x="-298334" y="5020960"/>
            <a:ext cx="444168" cy="4132508"/>
            <a:chOff x="0" y="-47625"/>
            <a:chExt cx="116983" cy="1088397"/>
          </a:xfrm>
        </p:grpSpPr>
        <p:sp>
          <p:nvSpPr>
            <p:cNvPr id="232" name="Google Shape;232;p8"/>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233" name="Google Shape;233;p8"/>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4" name="Google Shape;234;p8"/>
          <p:cNvSpPr txBox="1"/>
          <p:nvPr/>
        </p:nvSpPr>
        <p:spPr>
          <a:xfrm>
            <a:off x="1101786" y="830347"/>
            <a:ext cx="9355651" cy="11049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8000" b="1">
                <a:solidFill>
                  <a:srgbClr val="0665BE"/>
                </a:solidFill>
                <a:latin typeface="Arial"/>
                <a:ea typeface="Arial"/>
                <a:cs typeface="Arial"/>
                <a:sym typeface="Arial"/>
              </a:rPr>
              <a:t>Methodology</a:t>
            </a:r>
            <a:endParaRPr/>
          </a:p>
        </p:txBody>
      </p:sp>
      <p:sp>
        <p:nvSpPr>
          <p:cNvPr id="235" name="Google Shape;235;p8"/>
          <p:cNvSpPr txBox="1"/>
          <p:nvPr/>
        </p:nvSpPr>
        <p:spPr>
          <a:xfrm>
            <a:off x="1151663" y="2078264"/>
            <a:ext cx="9355651" cy="475515"/>
          </a:xfrm>
          <a:prstGeom prst="rect">
            <a:avLst/>
          </a:prstGeom>
          <a:noFill/>
          <a:ln>
            <a:noFill/>
          </a:ln>
        </p:spPr>
        <p:txBody>
          <a:bodyPr spcFirstLastPara="1" wrap="square" lIns="0" tIns="0" rIns="0" bIns="0" anchor="t" anchorCtr="0">
            <a:spAutoFit/>
          </a:bodyPr>
          <a:lstStyle/>
          <a:p>
            <a:pPr marL="0" marR="0" lvl="0" indent="0" algn="just" rtl="0">
              <a:lnSpc>
                <a:spcPct val="101083"/>
              </a:lnSpc>
              <a:spcBef>
                <a:spcPts val="0"/>
              </a:spcBef>
              <a:spcAft>
                <a:spcPts val="0"/>
              </a:spcAft>
              <a:buNone/>
            </a:pPr>
            <a:r>
              <a:rPr lang="en-US" sz="3200" b="1">
                <a:solidFill>
                  <a:schemeClr val="dk2"/>
                </a:solidFill>
                <a:latin typeface="Poppins"/>
                <a:ea typeface="Poppins"/>
                <a:cs typeface="Poppins"/>
                <a:sym typeface="Poppins"/>
              </a:rPr>
              <a:t>Data Preprocessing </a:t>
            </a:r>
            <a:r>
              <a:rPr lang="en-US" sz="3600" b="1">
                <a:solidFill>
                  <a:schemeClr val="dk2"/>
                </a:solidFill>
                <a:latin typeface="Poppins"/>
                <a:ea typeface="Poppins"/>
                <a:cs typeface="Poppins"/>
                <a:sym typeface="Poppins"/>
              </a:rPr>
              <a:t>&gt;&gt;&gt; </a:t>
            </a:r>
            <a:r>
              <a:rPr lang="en-US" sz="3200" b="1">
                <a:solidFill>
                  <a:schemeClr val="dk2"/>
                </a:solidFill>
                <a:latin typeface="Poppins"/>
                <a:ea typeface="Poppins"/>
                <a:cs typeface="Poppins"/>
                <a:sym typeface="Poppins"/>
              </a:rPr>
              <a:t>Feature Engineering</a:t>
            </a:r>
            <a:endParaRPr sz="3600" b="1">
              <a:solidFill>
                <a:schemeClr val="dk2"/>
              </a:solidFill>
              <a:latin typeface="Poppins"/>
              <a:ea typeface="Poppins"/>
              <a:cs typeface="Poppins"/>
              <a:sym typeface="Poppins"/>
            </a:endParaRPr>
          </a:p>
        </p:txBody>
      </p:sp>
      <p:sp>
        <p:nvSpPr>
          <p:cNvPr id="236" name="Google Shape;236;p8"/>
          <p:cNvSpPr txBox="1"/>
          <p:nvPr/>
        </p:nvSpPr>
        <p:spPr>
          <a:xfrm>
            <a:off x="1151663" y="2553779"/>
            <a:ext cx="13074934" cy="432426"/>
          </a:xfrm>
          <a:prstGeom prst="rect">
            <a:avLst/>
          </a:prstGeom>
          <a:noFill/>
          <a:ln>
            <a:noFill/>
          </a:ln>
        </p:spPr>
        <p:txBody>
          <a:bodyPr spcFirstLastPara="1" wrap="square" lIns="0" tIns="0" rIns="0" bIns="0" anchor="t" anchorCtr="0">
            <a:spAutoFit/>
          </a:bodyPr>
          <a:lstStyle/>
          <a:p>
            <a:pPr marL="0" marR="0" lvl="0" indent="0" algn="just" rtl="0">
              <a:lnSpc>
                <a:spcPct val="151625"/>
              </a:lnSpc>
              <a:spcBef>
                <a:spcPts val="0"/>
              </a:spcBef>
              <a:spcAft>
                <a:spcPts val="0"/>
              </a:spcAft>
              <a:buNone/>
            </a:pPr>
            <a:r>
              <a:rPr lang="en-US" sz="2400" b="1">
                <a:solidFill>
                  <a:schemeClr val="dk2"/>
                </a:solidFill>
                <a:latin typeface="Poppins"/>
                <a:ea typeface="Poppins"/>
                <a:cs typeface="Poppins"/>
                <a:sym typeface="Poppins"/>
              </a:rPr>
              <a:t>Based on our research new features were generated from the given features.</a:t>
            </a:r>
            <a:endParaRPr sz="2800" b="1">
              <a:solidFill>
                <a:schemeClr val="dk2"/>
              </a:solidFill>
              <a:latin typeface="Poppins"/>
              <a:ea typeface="Poppins"/>
              <a:cs typeface="Poppins"/>
              <a:sym typeface="Poppins"/>
            </a:endParaRPr>
          </a:p>
        </p:txBody>
      </p:sp>
      <p:sp>
        <p:nvSpPr>
          <p:cNvPr id="237" name="Google Shape;237;p8"/>
          <p:cNvSpPr txBox="1"/>
          <p:nvPr/>
        </p:nvSpPr>
        <p:spPr>
          <a:xfrm>
            <a:off x="1252274" y="3467100"/>
            <a:ext cx="13911526"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The following new features were generated and added to the dataset in order to provide more information in our analysis</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Freight and Insurance cost per transaction = CIF - FOB     -- Cost impact of shipping and insurance  --  CIF – FOB</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Freight and Insurance Cost ratio = (CIF - FOB)/FOB    -- Measures how much shipping contributes to total cost  -- (CIF - FOB)/FOB</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FOB value per KG = FOB/Total weight       -- Helps compare goods base value independent of value -- &lt;FOB/KG&gt;</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CIF value per KG  = CIF/Total weight             -- CIF cost per KG  -- &lt;CIF/KG&gt;</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Effective Tax Rate per Transaction = Total Tax/CIF              -- Evaluates tax burden on imported goods -- &lt;Tax/CIF&gt;</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Total Tax as % of FOB = Total Tax/FOB    -- Measures taxation relative to product bases cost  -- &lt;Tax/FOB&gt;</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Tax per KG = Total Tax/ Total Weight    -- Helps compare taxation levels across different products  --  &lt;Tax/KG&gt;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6999"/>
            </a:blip>
            <a:stretch>
              <a:fillRect t="-9331" b="-9330"/>
            </a:stretch>
          </a:blipFill>
          <a:ln>
            <a:noFill/>
          </a:ln>
        </p:spPr>
      </p:sp>
      <p:grpSp>
        <p:nvGrpSpPr>
          <p:cNvPr id="243" name="Google Shape;243;p9"/>
          <p:cNvGrpSpPr/>
          <p:nvPr/>
        </p:nvGrpSpPr>
        <p:grpSpPr>
          <a:xfrm>
            <a:off x="-1848943" y="-1543159"/>
            <a:ext cx="3101217" cy="3101217"/>
            <a:chOff x="0" y="0"/>
            <a:chExt cx="812800" cy="812800"/>
          </a:xfrm>
        </p:grpSpPr>
        <p:sp>
          <p:nvSpPr>
            <p:cNvPr id="244" name="Google Shape;244;p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45" name="Google Shape;245;p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6" name="Google Shape;246;p9"/>
          <p:cNvGrpSpPr/>
          <p:nvPr/>
        </p:nvGrpSpPr>
        <p:grpSpPr>
          <a:xfrm>
            <a:off x="14176720" y="-4651441"/>
            <a:ext cx="8827001" cy="8827001"/>
            <a:chOff x="0" y="0"/>
            <a:chExt cx="812800" cy="812800"/>
          </a:xfrm>
        </p:grpSpPr>
        <p:sp>
          <p:nvSpPr>
            <p:cNvPr id="247" name="Google Shape;247;p9"/>
            <p:cNvSpPr/>
            <p:nvPr/>
          </p:nvSpPr>
          <p:spPr>
            <a:xfrm>
              <a:off x="0" y="0"/>
              <a:ext cx="812800" cy="812800"/>
            </a:xfrm>
            <a:custGeom>
              <a:avLst/>
              <a:gdLst/>
              <a:ahLst/>
              <a:cxnLst/>
              <a:rect l="l" t="t" r="r" b="b"/>
              <a:pathLst>
                <a:path w="812800" h="812800" extrusionOk="0">
                  <a:moveTo>
                    <a:pt x="406400" y="0"/>
                  </a:moveTo>
                  <a:lnTo>
                    <a:pt x="812800" y="406400"/>
                  </a:lnTo>
                  <a:lnTo>
                    <a:pt x="406400" y="812800"/>
                  </a:lnTo>
                  <a:lnTo>
                    <a:pt x="0" y="406400"/>
                  </a:lnTo>
                  <a:lnTo>
                    <a:pt x="406400" y="0"/>
                  </a:lnTo>
                  <a:close/>
                </a:path>
              </a:pathLst>
            </a:custGeom>
            <a:solidFill>
              <a:srgbClr val="0665BE"/>
            </a:solidFill>
            <a:ln>
              <a:noFill/>
            </a:ln>
          </p:spPr>
        </p:sp>
        <p:sp>
          <p:nvSpPr>
            <p:cNvPr id="248" name="Google Shape;248;p9"/>
            <p:cNvSpPr txBox="1"/>
            <p:nvPr/>
          </p:nvSpPr>
          <p:spPr>
            <a:xfrm>
              <a:off x="139700" y="92075"/>
              <a:ext cx="533400" cy="581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9"/>
          <p:cNvSpPr/>
          <p:nvPr/>
        </p:nvSpPr>
        <p:spPr>
          <a:xfrm rot="10800000">
            <a:off x="12939384" y="-491263"/>
            <a:ext cx="5907806" cy="2953903"/>
          </a:xfrm>
          <a:custGeom>
            <a:avLst/>
            <a:gdLst/>
            <a:ahLst/>
            <a:cxnLst/>
            <a:rect l="l" t="t" r="r" b="b"/>
            <a:pathLst>
              <a:path w="5907806" h="2953903" extrusionOk="0">
                <a:moveTo>
                  <a:pt x="0" y="0"/>
                </a:moveTo>
                <a:lnTo>
                  <a:pt x="5907806" y="0"/>
                </a:lnTo>
                <a:lnTo>
                  <a:pt x="5907806" y="2953903"/>
                </a:lnTo>
                <a:lnTo>
                  <a:pt x="0" y="2953903"/>
                </a:lnTo>
                <a:lnTo>
                  <a:pt x="0" y="0"/>
                </a:lnTo>
                <a:close/>
              </a:path>
            </a:pathLst>
          </a:custGeom>
          <a:blipFill rotWithShape="1">
            <a:blip r:embed="rId4">
              <a:alphaModFix/>
            </a:blip>
            <a:stretch>
              <a:fillRect/>
            </a:stretch>
          </a:blipFill>
          <a:ln>
            <a:noFill/>
          </a:ln>
        </p:spPr>
      </p:sp>
      <p:grpSp>
        <p:nvGrpSpPr>
          <p:cNvPr id="250" name="Google Shape;250;p9"/>
          <p:cNvGrpSpPr/>
          <p:nvPr/>
        </p:nvGrpSpPr>
        <p:grpSpPr>
          <a:xfrm>
            <a:off x="-298334" y="5020960"/>
            <a:ext cx="444168" cy="4132508"/>
            <a:chOff x="0" y="-47625"/>
            <a:chExt cx="116983" cy="1088397"/>
          </a:xfrm>
        </p:grpSpPr>
        <p:sp>
          <p:nvSpPr>
            <p:cNvPr id="251" name="Google Shape;251;p9"/>
            <p:cNvSpPr/>
            <p:nvPr/>
          </p:nvSpPr>
          <p:spPr>
            <a:xfrm>
              <a:off x="0" y="0"/>
              <a:ext cx="116983" cy="1040772"/>
            </a:xfrm>
            <a:custGeom>
              <a:avLst/>
              <a:gdLst/>
              <a:ahLst/>
              <a:cxnLst/>
              <a:rect l="l" t="t" r="r" b="b"/>
              <a:pathLst>
                <a:path w="116983" h="1040772" extrusionOk="0">
                  <a:moveTo>
                    <a:pt x="0" y="0"/>
                  </a:moveTo>
                  <a:lnTo>
                    <a:pt x="116983" y="0"/>
                  </a:lnTo>
                  <a:lnTo>
                    <a:pt x="116983" y="1040772"/>
                  </a:lnTo>
                  <a:lnTo>
                    <a:pt x="0" y="1040772"/>
                  </a:lnTo>
                  <a:close/>
                </a:path>
              </a:pathLst>
            </a:custGeom>
            <a:solidFill>
              <a:srgbClr val="0665BE"/>
            </a:solidFill>
            <a:ln>
              <a:noFill/>
            </a:ln>
          </p:spPr>
        </p:sp>
        <p:sp>
          <p:nvSpPr>
            <p:cNvPr id="252" name="Google Shape;252;p9"/>
            <p:cNvSpPr txBox="1"/>
            <p:nvPr/>
          </p:nvSpPr>
          <p:spPr>
            <a:xfrm>
              <a:off x="0" y="-47625"/>
              <a:ext cx="116983" cy="108839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53" name="Google Shape;253;p9"/>
          <p:cNvSpPr txBox="1"/>
          <p:nvPr/>
        </p:nvSpPr>
        <p:spPr>
          <a:xfrm>
            <a:off x="4466174" y="3601106"/>
            <a:ext cx="9355651" cy="1104900"/>
          </a:xfrm>
          <a:prstGeom prst="rect">
            <a:avLst/>
          </a:prstGeom>
          <a:noFill/>
          <a:ln>
            <a:noFill/>
          </a:ln>
        </p:spPr>
        <p:txBody>
          <a:bodyPr spcFirstLastPara="1" wrap="square" lIns="0" tIns="0" rIns="0" bIns="0" anchor="t" anchorCtr="0">
            <a:spAutoFit/>
          </a:bodyPr>
          <a:lstStyle/>
          <a:p>
            <a:pPr marL="0" marR="0" lvl="0" indent="0" algn="l" rtl="0">
              <a:lnSpc>
                <a:spcPct val="87500"/>
              </a:lnSpc>
              <a:spcBef>
                <a:spcPts val="0"/>
              </a:spcBef>
              <a:spcAft>
                <a:spcPts val="0"/>
              </a:spcAft>
              <a:buNone/>
            </a:pPr>
            <a:r>
              <a:rPr lang="en-US" sz="9600" b="1">
                <a:solidFill>
                  <a:srgbClr val="0665BE"/>
                </a:solidFill>
                <a:latin typeface="Arial"/>
                <a:ea typeface="Arial"/>
                <a:cs typeface="Arial"/>
                <a:sym typeface="Arial"/>
              </a:rPr>
              <a:t>Data Insights</a:t>
            </a:r>
            <a:endParaRPr/>
          </a:p>
        </p:txBody>
      </p:sp>
      <p:sp>
        <p:nvSpPr>
          <p:cNvPr id="254" name="Google Shape;254;p9"/>
          <p:cNvSpPr txBox="1"/>
          <p:nvPr/>
        </p:nvSpPr>
        <p:spPr>
          <a:xfrm>
            <a:off x="3201157" y="5856762"/>
            <a:ext cx="12711795" cy="461665"/>
          </a:xfrm>
          <a:prstGeom prst="rect">
            <a:avLst/>
          </a:prstGeom>
          <a:noFill/>
          <a:ln>
            <a:noFill/>
          </a:ln>
        </p:spPr>
        <p:txBody>
          <a:bodyPr spcFirstLastPara="1" wrap="square" lIns="0" tIns="0" rIns="0" bIns="0" anchor="t" anchorCtr="0">
            <a:spAutoFit/>
          </a:bodyPr>
          <a:lstStyle/>
          <a:p>
            <a:pPr marL="0" marR="0" lvl="0" indent="0" algn="just" rtl="0">
              <a:lnSpc>
                <a:spcPct val="113718"/>
              </a:lnSpc>
              <a:spcBef>
                <a:spcPts val="0"/>
              </a:spcBef>
              <a:spcAft>
                <a:spcPts val="0"/>
              </a:spcAft>
              <a:buNone/>
            </a:pPr>
            <a:r>
              <a:rPr lang="en-US" sz="3200">
                <a:solidFill>
                  <a:srgbClr val="000000"/>
                </a:solidFill>
                <a:latin typeface="Poppins"/>
                <a:ea typeface="Poppins"/>
                <a:cs typeface="Poppins"/>
                <a:sym typeface="Poppins"/>
              </a:rPr>
              <a:t>Presenting key findings and insights from the data analysis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3191</Words>
  <Application>Microsoft Office PowerPoint</Application>
  <PresentationFormat>Custom</PresentationFormat>
  <Paragraphs>340</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Arial</vt:lpstr>
      <vt:lpstr>Times New Roman</vt:lpstr>
      <vt:lpstr>Poppins</vt:lpstr>
      <vt:lpstr>Rasa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OLADOYINBO BABATUNDE</dc:creator>
  <cp:lastModifiedBy>Elma F Phiri</cp:lastModifiedBy>
  <cp:revision>1</cp:revision>
  <dcterms:created xsi:type="dcterms:W3CDTF">2006-08-16T00:00:00Z</dcterms:created>
  <dcterms:modified xsi:type="dcterms:W3CDTF">2025-04-17T15:39:34Z</dcterms:modified>
</cp:coreProperties>
</file>